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sldIdLst>
    <p:sldId id="256" r:id="rId2"/>
    <p:sldId id="264" r:id="rId3"/>
    <p:sldId id="265" r:id="rId4"/>
    <p:sldId id="288" r:id="rId5"/>
    <p:sldId id="269" r:id="rId6"/>
    <p:sldId id="270" r:id="rId7"/>
    <p:sldId id="260" r:id="rId8"/>
    <p:sldId id="282" r:id="rId9"/>
    <p:sldId id="272" r:id="rId10"/>
    <p:sldId id="278" r:id="rId11"/>
    <p:sldId id="268" r:id="rId12"/>
    <p:sldId id="261" r:id="rId13"/>
    <p:sldId id="284" r:id="rId14"/>
    <p:sldId id="280" r:id="rId15"/>
    <p:sldId id="286" r:id="rId16"/>
    <p:sldId id="281" r:id="rId17"/>
    <p:sldId id="285" r:id="rId18"/>
    <p:sldId id="287" r:id="rId19"/>
  </p:sldIdLst>
  <p:sldSz cx="9144000" cy="6858000" type="screen4x3"/>
  <p:notesSz cx="6858000" cy="9144000"/>
  <p:defaultTextStyle>
    <a:defPPr>
      <a:defRPr lang="tr-T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2F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969" autoAdjust="0"/>
    <p:restoredTop sz="94660"/>
  </p:normalViewPr>
  <p:slideViewPr>
    <p:cSldViewPr>
      <p:cViewPr varScale="1">
        <p:scale>
          <a:sx n="112" d="100"/>
          <a:sy n="112" d="100"/>
        </p:scale>
        <p:origin x="190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30EFA7-713A-417F-85AC-E44AA84A7B9E}" type="datetimeFigureOut">
              <a:rPr lang="tr-TR" smtClean="0"/>
              <a:t>16.10.2023</a:t>
            </a:fld>
            <a:endParaRPr lang="tr-TR" dirty="0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 dirty="0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1C2B8B-2A1B-44B3-985B-5F7DB50E277C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37464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1354A-5D45-4245-A038-84414EE0F6C4}" type="datetime1">
              <a:rPr lang="tr-TR" smtClean="0"/>
              <a:t>16.10.2023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dirty="0"/>
              <a:t>www.sakarya.edu.tr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B06B54-0DD6-4422-8C32-6E224113AFC6}" type="slidenum">
              <a:rPr lang="tr-TR" altLang="tr-TR"/>
              <a:pPr>
                <a:defRPr/>
              </a:pPr>
              <a:t>‹#›</a:t>
            </a:fld>
            <a:endParaRPr lang="tr-TR" altLang="tr-TR" dirty="0"/>
          </a:p>
        </p:txBody>
      </p:sp>
    </p:spTree>
    <p:extLst>
      <p:ext uri="{BB962C8B-B14F-4D97-AF65-F5344CB8AC3E}">
        <p14:creationId xmlns:p14="http://schemas.microsoft.com/office/powerpoint/2010/main" val="4165441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0289E-DE51-46D4-BBC3-8E258CCF80F8}" type="datetime1">
              <a:rPr lang="tr-TR" smtClean="0"/>
              <a:t>16.10.2023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dirty="0"/>
              <a:t>www.sakarya.edu.tr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63A1AD-ED13-4280-A8F0-331315672AE7}" type="slidenum">
              <a:rPr lang="tr-TR" altLang="tr-TR"/>
              <a:pPr>
                <a:defRPr/>
              </a:pPr>
              <a:t>‹#›</a:t>
            </a:fld>
            <a:endParaRPr lang="tr-TR" altLang="tr-TR" dirty="0"/>
          </a:p>
        </p:txBody>
      </p:sp>
    </p:spTree>
    <p:extLst>
      <p:ext uri="{BB962C8B-B14F-4D97-AF65-F5344CB8AC3E}">
        <p14:creationId xmlns:p14="http://schemas.microsoft.com/office/powerpoint/2010/main" val="4002127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036A3-517F-4CA2-BDA9-B1E9562BE0C4}" type="datetime1">
              <a:rPr lang="tr-TR" smtClean="0"/>
              <a:t>16.10.2023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dirty="0"/>
              <a:t>www.sakarya.edu.tr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815B2E-8855-4081-8B99-D88FE48873FD}" type="slidenum">
              <a:rPr lang="tr-TR" altLang="tr-TR"/>
              <a:pPr>
                <a:defRPr/>
              </a:pPr>
              <a:t>‹#›</a:t>
            </a:fld>
            <a:endParaRPr lang="tr-TR" altLang="tr-TR" dirty="0"/>
          </a:p>
        </p:txBody>
      </p:sp>
    </p:spTree>
    <p:extLst>
      <p:ext uri="{BB962C8B-B14F-4D97-AF65-F5344CB8AC3E}">
        <p14:creationId xmlns:p14="http://schemas.microsoft.com/office/powerpoint/2010/main" val="3689972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4A51F-4451-406A-9159-09BDFEEB545F}" type="datetime1">
              <a:rPr lang="tr-TR" smtClean="0"/>
              <a:t>16.10.2023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dirty="0"/>
              <a:t>www.sakarya.edu.tr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1FCEC-F9F1-456F-A6E1-2A6B71C32FB6}" type="slidenum">
              <a:rPr lang="tr-TR" altLang="tr-TR"/>
              <a:pPr>
                <a:defRPr/>
              </a:pPr>
              <a:t>‹#›</a:t>
            </a:fld>
            <a:endParaRPr lang="tr-TR" altLang="tr-TR" dirty="0"/>
          </a:p>
        </p:txBody>
      </p:sp>
    </p:spTree>
    <p:extLst>
      <p:ext uri="{BB962C8B-B14F-4D97-AF65-F5344CB8AC3E}">
        <p14:creationId xmlns:p14="http://schemas.microsoft.com/office/powerpoint/2010/main" val="1595711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378F6C-EBFE-4828-9F32-9A5DAD863A79}" type="datetime1">
              <a:rPr lang="tr-TR" smtClean="0"/>
              <a:t>16.10.2023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dirty="0"/>
              <a:t>www.sakarya.edu.tr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34244-FA05-4781-88B6-E60A45952B5F}" type="slidenum">
              <a:rPr lang="tr-TR" altLang="tr-TR"/>
              <a:pPr>
                <a:defRPr/>
              </a:pPr>
              <a:t>‹#›</a:t>
            </a:fld>
            <a:endParaRPr lang="tr-TR" altLang="tr-TR" dirty="0"/>
          </a:p>
        </p:txBody>
      </p:sp>
    </p:spTree>
    <p:extLst>
      <p:ext uri="{BB962C8B-B14F-4D97-AF65-F5344CB8AC3E}">
        <p14:creationId xmlns:p14="http://schemas.microsoft.com/office/powerpoint/2010/main" val="2175674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8889A-90EA-4A65-90B5-6B24B5E95A4E}" type="datetime1">
              <a:rPr lang="tr-TR" smtClean="0"/>
              <a:t>16.10.2023</a:t>
            </a:fld>
            <a:endParaRPr lang="tr-TR" dirty="0"/>
          </a:p>
        </p:txBody>
      </p:sp>
      <p:sp>
        <p:nvSpPr>
          <p:cNvPr id="6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dirty="0"/>
              <a:t>www.sakarya.edu.tr</a:t>
            </a:r>
          </a:p>
        </p:txBody>
      </p:sp>
      <p:sp>
        <p:nvSpPr>
          <p:cNvPr id="7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C9C163-7B42-4F50-A6E3-53316D5CB96F}" type="slidenum">
              <a:rPr lang="tr-TR" altLang="tr-TR"/>
              <a:pPr>
                <a:defRPr/>
              </a:pPr>
              <a:t>‹#›</a:t>
            </a:fld>
            <a:endParaRPr lang="tr-TR" altLang="tr-TR" dirty="0"/>
          </a:p>
        </p:txBody>
      </p:sp>
    </p:spTree>
    <p:extLst>
      <p:ext uri="{BB962C8B-B14F-4D97-AF65-F5344CB8AC3E}">
        <p14:creationId xmlns:p14="http://schemas.microsoft.com/office/powerpoint/2010/main" val="437147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6FA17A-A903-415F-AE58-D0E960EA8CEC}" type="datetime1">
              <a:rPr lang="tr-TR" smtClean="0"/>
              <a:t>16.10.2023</a:t>
            </a:fld>
            <a:endParaRPr lang="tr-TR" dirty="0"/>
          </a:p>
        </p:txBody>
      </p:sp>
      <p:sp>
        <p:nvSpPr>
          <p:cNvPr id="8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dirty="0"/>
              <a:t>www.sakarya.edu.tr</a:t>
            </a:r>
          </a:p>
        </p:txBody>
      </p:sp>
      <p:sp>
        <p:nvSpPr>
          <p:cNvPr id="9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15BDA-E1FF-49E6-B83D-D7E3BE63BB45}" type="slidenum">
              <a:rPr lang="tr-TR" altLang="tr-TR"/>
              <a:pPr>
                <a:defRPr/>
              </a:pPr>
              <a:t>‹#›</a:t>
            </a:fld>
            <a:endParaRPr lang="tr-TR" altLang="tr-TR" dirty="0"/>
          </a:p>
        </p:txBody>
      </p:sp>
    </p:spTree>
    <p:extLst>
      <p:ext uri="{BB962C8B-B14F-4D97-AF65-F5344CB8AC3E}">
        <p14:creationId xmlns:p14="http://schemas.microsoft.com/office/powerpoint/2010/main" val="1734685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75ED8-8E1A-4452-B4CD-93D6767F14CD}" type="datetime1">
              <a:rPr lang="tr-TR" smtClean="0"/>
              <a:t>16.10.2023</a:t>
            </a:fld>
            <a:endParaRPr lang="tr-TR" dirty="0"/>
          </a:p>
        </p:txBody>
      </p:sp>
      <p:sp>
        <p:nvSpPr>
          <p:cNvPr id="4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dirty="0"/>
              <a:t>www.sakarya.edu.tr</a:t>
            </a:r>
          </a:p>
        </p:txBody>
      </p:sp>
      <p:sp>
        <p:nvSpPr>
          <p:cNvPr id="5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CDCA7-3BCE-49A7-B58C-B224F3C57986}" type="slidenum">
              <a:rPr lang="tr-TR" altLang="tr-TR"/>
              <a:pPr>
                <a:defRPr/>
              </a:pPr>
              <a:t>‹#›</a:t>
            </a:fld>
            <a:endParaRPr lang="tr-TR" altLang="tr-TR" dirty="0"/>
          </a:p>
        </p:txBody>
      </p:sp>
    </p:spTree>
    <p:extLst>
      <p:ext uri="{BB962C8B-B14F-4D97-AF65-F5344CB8AC3E}">
        <p14:creationId xmlns:p14="http://schemas.microsoft.com/office/powerpoint/2010/main" val="890411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D4C93-6960-4E0A-8131-79ECB84786D8}" type="datetime1">
              <a:rPr lang="tr-TR" smtClean="0"/>
              <a:t>16.10.2023</a:t>
            </a:fld>
            <a:endParaRPr lang="tr-TR" dirty="0"/>
          </a:p>
        </p:txBody>
      </p:sp>
      <p:sp>
        <p:nvSpPr>
          <p:cNvPr id="3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dirty="0"/>
              <a:t>www.sakarya.edu.tr</a:t>
            </a:r>
          </a:p>
        </p:txBody>
      </p:sp>
      <p:sp>
        <p:nvSpPr>
          <p:cNvPr id="4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E0752-3C77-4E5D-A44C-B4F5831A1AA6}" type="slidenum">
              <a:rPr lang="tr-TR" altLang="tr-TR"/>
              <a:pPr>
                <a:defRPr/>
              </a:pPr>
              <a:t>‹#›</a:t>
            </a:fld>
            <a:endParaRPr lang="tr-TR" altLang="tr-TR" dirty="0"/>
          </a:p>
        </p:txBody>
      </p:sp>
    </p:spTree>
    <p:extLst>
      <p:ext uri="{BB962C8B-B14F-4D97-AF65-F5344CB8AC3E}">
        <p14:creationId xmlns:p14="http://schemas.microsoft.com/office/powerpoint/2010/main" val="4198772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A16EA-3940-45E5-A574-827B6E4B9C4F}" type="datetime1">
              <a:rPr lang="tr-TR" smtClean="0"/>
              <a:t>16.10.2023</a:t>
            </a:fld>
            <a:endParaRPr lang="tr-TR" dirty="0"/>
          </a:p>
        </p:txBody>
      </p:sp>
      <p:sp>
        <p:nvSpPr>
          <p:cNvPr id="6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dirty="0"/>
              <a:t>www.sakarya.edu.tr</a:t>
            </a:r>
          </a:p>
        </p:txBody>
      </p:sp>
      <p:sp>
        <p:nvSpPr>
          <p:cNvPr id="7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FDF020-534A-42EF-B94C-B27622601A75}" type="slidenum">
              <a:rPr lang="tr-TR" altLang="tr-TR"/>
              <a:pPr>
                <a:defRPr/>
              </a:pPr>
              <a:t>‹#›</a:t>
            </a:fld>
            <a:endParaRPr lang="tr-TR" altLang="tr-TR" dirty="0"/>
          </a:p>
        </p:txBody>
      </p:sp>
    </p:spTree>
    <p:extLst>
      <p:ext uri="{BB962C8B-B14F-4D97-AF65-F5344CB8AC3E}">
        <p14:creationId xmlns:p14="http://schemas.microsoft.com/office/powerpoint/2010/main" val="2411344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r-TR" noProof="0" dirty="0"/>
              <a:t>Resim eklemek için simgeyi tıklatın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660309-619E-4A98-8D4C-7F199499A873}" type="datetime1">
              <a:rPr lang="tr-TR" smtClean="0"/>
              <a:t>16.10.2023</a:t>
            </a:fld>
            <a:endParaRPr lang="tr-TR" dirty="0"/>
          </a:p>
        </p:txBody>
      </p:sp>
      <p:sp>
        <p:nvSpPr>
          <p:cNvPr id="6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dirty="0"/>
              <a:t>www.sakarya.edu.tr</a:t>
            </a:r>
          </a:p>
        </p:txBody>
      </p:sp>
      <p:sp>
        <p:nvSpPr>
          <p:cNvPr id="7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1821D-E953-460B-AEB2-0E7B0C4E6A36}" type="slidenum">
              <a:rPr lang="tr-TR" altLang="tr-TR"/>
              <a:pPr>
                <a:defRPr/>
              </a:pPr>
              <a:t>‹#›</a:t>
            </a:fld>
            <a:endParaRPr lang="tr-TR" altLang="tr-TR" dirty="0"/>
          </a:p>
        </p:txBody>
      </p:sp>
    </p:spTree>
    <p:extLst>
      <p:ext uri="{BB962C8B-B14F-4D97-AF65-F5344CB8AC3E}">
        <p14:creationId xmlns:p14="http://schemas.microsoft.com/office/powerpoint/2010/main" val="361802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Başlık Yer Tutucus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Asıl başlık stili için tıklatın</a:t>
            </a:r>
          </a:p>
        </p:txBody>
      </p:sp>
      <p:sp>
        <p:nvSpPr>
          <p:cNvPr id="1027" name="Metin Yer Tutucus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Asıl metin stillerini düzenlemek için tıklatın</a:t>
            </a:r>
          </a:p>
          <a:p>
            <a:pPr lvl="1"/>
            <a:r>
              <a:rPr lang="tr-TR" altLang="tr-TR"/>
              <a:t>İkinci düzey</a:t>
            </a:r>
          </a:p>
          <a:p>
            <a:pPr lvl="2"/>
            <a:r>
              <a:rPr lang="tr-TR" altLang="tr-TR"/>
              <a:t>Üçüncü düzey</a:t>
            </a:r>
          </a:p>
          <a:p>
            <a:pPr lvl="3"/>
            <a:r>
              <a:rPr lang="tr-TR" altLang="tr-TR"/>
              <a:t>Dördüncü düzey</a:t>
            </a:r>
          </a:p>
          <a:p>
            <a:pPr lvl="4"/>
            <a:r>
              <a:rPr lang="tr-TR" alt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4891F2A-0062-411F-AC31-5F5EE0417F55}" type="datetime1">
              <a:rPr lang="tr-TR" smtClean="0"/>
              <a:t>16.10.2023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tr-TR" dirty="0"/>
              <a:t>www.sakarya.edu.tr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D798881B-7013-400D-BCFF-2080C7919D5D}" type="slidenum">
              <a:rPr lang="tr-TR" altLang="tr-TR"/>
              <a:pPr>
                <a:defRPr/>
              </a:pPr>
              <a:t>‹#›</a:t>
            </a:fld>
            <a:endParaRPr lang="tr-TR" altLang="tr-T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ebideb.tubitak.gov.tr/giris.htm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tubitak.gov.tr/sites/default/files/4000/2209-a_sonuc_raporu_formati.docx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tubitak.gov.tr/sites/default/files/4000/2209-b_sonuc_raporu_ornegi.docx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413242" y="1742936"/>
            <a:ext cx="6448852" cy="295275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r-TR" sz="4800" b="1" dirty="0">
                <a:solidFill>
                  <a:srgbClr val="112F63"/>
                </a:solidFill>
                <a:cs typeface="Arial" pitchFamily="34" charset="0"/>
              </a:rPr>
              <a:t>TÜBİTAK  2209 PROJESİ</a:t>
            </a:r>
          </a:p>
        </p:txBody>
      </p:sp>
      <p:pic>
        <p:nvPicPr>
          <p:cNvPr id="3078" name="Resi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01886"/>
            <a:ext cx="9144000" cy="345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lt Başlık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0" lang="tr-TR" sz="2400" b="1" i="0" u="none" strike="noStrike" kern="1200" cap="none" spc="0" normalizeH="0" baseline="0" noProof="0" dirty="0">
              <a:ln>
                <a:noFill/>
              </a:ln>
              <a:solidFill>
                <a:srgbClr val="112F63"/>
              </a:solidFill>
              <a:effectLst/>
              <a:uLnTx/>
              <a:uFillTx/>
              <a:latin typeface="Calibri"/>
              <a:ea typeface="+mj-ea"/>
              <a:cs typeface="Arial" pitchFamily="34" charset="0"/>
            </a:endParaRPr>
          </a:p>
          <a:p>
            <a:r>
              <a:rPr kumimoji="0" lang="tr-TR" sz="2400" b="1" i="0" u="none" strike="noStrike" kern="1200" cap="none" spc="0" normalizeH="0" baseline="0" noProof="0" dirty="0">
                <a:ln>
                  <a:noFill/>
                </a:ln>
                <a:solidFill>
                  <a:srgbClr val="112F63"/>
                </a:solidFill>
                <a:effectLst/>
                <a:uLnTx/>
                <a:uFillTx/>
                <a:latin typeface="Calibri"/>
                <a:ea typeface="+mj-ea"/>
                <a:cs typeface="Arial" pitchFamily="34" charset="0"/>
              </a:rPr>
              <a:t>ARAŞTIRMA </a:t>
            </a:r>
            <a:r>
              <a:rPr kumimoji="0" lang="tr-T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12F63"/>
                </a:solidFill>
                <a:effectLst/>
                <a:uLnTx/>
                <a:uFillTx/>
                <a:latin typeface="Calibri"/>
                <a:ea typeface="+mj-ea"/>
                <a:cs typeface="Arial" pitchFamily="34" charset="0"/>
              </a:rPr>
              <a:t>DEKANLIĞI</a:t>
            </a:r>
          </a:p>
          <a:p>
            <a:r>
              <a:rPr lang="tr-TR" sz="2400" b="1" dirty="0" smtClean="0">
                <a:solidFill>
                  <a:srgbClr val="112F63"/>
                </a:solidFill>
                <a:latin typeface="Calibri"/>
                <a:ea typeface="+mj-ea"/>
                <a:cs typeface="Arial" pitchFamily="34" charset="0"/>
              </a:rPr>
              <a:t>Bilimsel Araştırma Projeleri Koordinatörlüğü</a:t>
            </a:r>
            <a:endParaRPr lang="tr-TR" sz="24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78132" y="1056447"/>
            <a:ext cx="2587736" cy="791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ltbilgi Yer Tutucusu 2">
            <a:extLst>
              <a:ext uri="{FF2B5EF4-FFF2-40B4-BE49-F238E27FC236}">
                <a16:creationId xmlns:a16="http://schemas.microsoft.com/office/drawing/2014/main" id="{22B7617D-F9FA-0C49-9C1C-C8A73D5D6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1798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tr-TR" dirty="0"/>
              <a:t>www.sakarya.edu.tr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tr-TR" sz="2800" b="1" i="1" u="sng" dirty="0" smtClean="0">
                <a:solidFill>
                  <a:srgbClr val="4F81BD">
                    <a:lumMod val="75000"/>
                  </a:srgbClr>
                </a:solidFill>
              </a:rPr>
              <a:t>FATURA ÖRNEKLERİ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marL="0" lvl="0" indent="0" algn="just">
              <a:buNone/>
            </a:pPr>
            <a:r>
              <a:rPr lang="tr-TR" sz="2000" b="1" dirty="0">
                <a:solidFill>
                  <a:srgbClr val="4F81BD">
                    <a:lumMod val="75000"/>
                  </a:srgbClr>
                </a:solidFill>
              </a:rPr>
              <a:t>Fatura, matbu ya da e-fatura olarak da alınabilir. </a:t>
            </a:r>
          </a:p>
          <a:p>
            <a:pPr marL="0" lvl="0" indent="0" algn="just">
              <a:buNone/>
            </a:pPr>
            <a:endParaRPr lang="tr-TR" sz="2000" b="1" dirty="0">
              <a:solidFill>
                <a:srgbClr val="4F81BD">
                  <a:lumMod val="75000"/>
                </a:srgbClr>
              </a:solidFill>
            </a:endParaRPr>
          </a:p>
          <a:p>
            <a:pPr marL="0" lvl="0" indent="0" algn="just">
              <a:buNone/>
            </a:pPr>
            <a:endParaRPr lang="tr-TR" sz="2000" b="1" dirty="0">
              <a:solidFill>
                <a:srgbClr val="4F81BD">
                  <a:lumMod val="75000"/>
                </a:srgbClr>
              </a:solidFill>
            </a:endParaRPr>
          </a:p>
          <a:p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www.sakarya.edu.tr</a:t>
            </a:r>
            <a:endParaRPr lang="tr-TR" dirty="0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380" y="1916832"/>
            <a:ext cx="2382428" cy="4521119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809" y="1916831"/>
            <a:ext cx="2592288" cy="4521119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2605" y="1916830"/>
            <a:ext cx="2883811" cy="452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62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E94A476-3A3D-FECB-AD21-CB947B1F6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800" b="1" i="1" u="sng" dirty="0">
                <a:solidFill>
                  <a:schemeClr val="accent1">
                    <a:lumMod val="75000"/>
                  </a:schemeClr>
                </a:solidFill>
              </a:rPr>
              <a:t>KALAN TUTARLARIN İADESİ HANGİ HESABA YATIRILIR?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224F5F7-3FDF-3CD9-DFC3-2146C67AF8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algn="just" defTabSz="914400" rtl="0" eaLnBrk="1" fontAlgn="base" latinLnBrk="0" hangingPunct="1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Tx/>
              <a:buSzTx/>
              <a:buNone/>
              <a:tabLst/>
              <a:defRPr/>
            </a:pPr>
            <a:r>
              <a:rPr kumimoji="0" lang="tr-TR" sz="24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kumimoji="0" lang="tr-TR" sz="2400" b="1" i="0" u="none" strike="noStrike" kern="1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Tx/>
              <a:buSzTx/>
              <a:buNone/>
              <a:tabLst/>
              <a:defRPr/>
            </a:pPr>
            <a:r>
              <a:rPr lang="tr-TR" sz="2400" b="1" kern="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kumimoji="0" lang="tr-TR" sz="2000" b="1" i="0" u="none" strike="noStrike" kern="1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Belgelendirilmeyen </a:t>
            </a:r>
            <a:r>
              <a:rPr kumimoji="0" lang="tr-TR" sz="2000" b="1" i="0" u="none" strike="noStrike" kern="1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ya da </a:t>
            </a:r>
            <a:r>
              <a:rPr kumimoji="0" lang="tr-TR" sz="2000" b="1" i="0" u="none" strike="noStrike" kern="1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kullanılmayan-artan </a:t>
            </a:r>
            <a:r>
              <a:rPr kumimoji="0" lang="tr-TR" sz="2000" b="1" i="0" u="none" strike="noStrike" kern="1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destek tutarları, iade için aşağıda belirtilen TÜBİTAK hesabına yatırılmalıdır.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tr-TR" sz="2400" b="1" kern="1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tr-TR" sz="24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tr-TR" sz="2400" b="1" kern="1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Tx/>
              <a:buSzTx/>
              <a:buNone/>
              <a:tabLst/>
              <a:defRPr/>
            </a:pPr>
            <a:endParaRPr kumimoji="0" lang="tr-TR" sz="2400" b="0" i="0" u="none" strike="noStrike" kern="1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9CBAAE62-AA3C-DE5E-6E13-089DF6CC6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www.sakarya.edu.tr</a:t>
            </a:r>
          </a:p>
        </p:txBody>
      </p:sp>
      <p:graphicFrame>
        <p:nvGraphicFramePr>
          <p:cNvPr id="6" name="Tablo 5">
            <a:extLst>
              <a:ext uri="{FF2B5EF4-FFF2-40B4-BE49-F238E27FC236}">
                <a16:creationId xmlns:a16="http://schemas.microsoft.com/office/drawing/2014/main" id="{F7A65D73-F2AF-0766-9B68-2F95327AF2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1151314"/>
              </p:ext>
            </p:extLst>
          </p:nvPr>
        </p:nvGraphicFramePr>
        <p:xfrm>
          <a:off x="457200" y="3356992"/>
          <a:ext cx="7067128" cy="1574800"/>
        </p:xfrm>
        <a:graphic>
          <a:graphicData uri="http://schemas.openxmlformats.org/drawingml/2006/table">
            <a:tbl>
              <a:tblPr/>
              <a:tblGrid>
                <a:gridCol w="7067128">
                  <a:extLst>
                    <a:ext uri="{9D8B030D-6E8A-4147-A177-3AD203B41FA5}">
                      <a16:colId xmlns:a16="http://schemas.microsoft.com/office/drawing/2014/main" val="2607425112"/>
                    </a:ext>
                  </a:extLst>
                </a:gridCol>
              </a:tblGrid>
              <a:tr h="438552">
                <a:tc>
                  <a:txBody>
                    <a:bodyPr/>
                    <a:lstStyle/>
                    <a:p>
                      <a:pPr algn="l" fontAlgn="base"/>
                      <a:r>
                        <a:rPr lang="tr-TR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TÜBİTAK BANKA HESABI BİLGİSİ (TL)</a:t>
                      </a:r>
                    </a:p>
                    <a:p>
                      <a:pPr algn="ctr" fontAlgn="base"/>
                      <a:endParaRPr lang="tr-TR" dirty="0">
                        <a:effectLst/>
                      </a:endParaRPr>
                    </a:p>
                  </a:txBody>
                  <a:tcPr marL="50800" marR="50800" marT="25400" marB="25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1409520"/>
                  </a:ext>
                </a:extLst>
              </a:tr>
              <a:tr h="237859">
                <a:tc>
                  <a:txBody>
                    <a:bodyPr/>
                    <a:lstStyle/>
                    <a:p>
                      <a:pPr fontAlgn="base"/>
                      <a:r>
                        <a:rPr lang="tr-TR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Hesap adı:</a:t>
                      </a:r>
                      <a:r>
                        <a:rPr lang="tr-TR" dirty="0"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tr-TR" dirty="0">
                          <a:effectLst/>
                          <a:latin typeface="times new roman" panose="02020603050405020304" pitchFamily="18" charset="0"/>
                        </a:rPr>
                        <a:t>TÜBİTAK STRATEJİ GELİŞTİRME DAİRE BAŞKANLIĞI</a:t>
                      </a:r>
                      <a:endParaRPr lang="tr-TR" dirty="0">
                        <a:effectLst/>
                      </a:endParaRPr>
                    </a:p>
                  </a:txBody>
                  <a:tcPr marL="50800" marR="50800" marT="25400" marB="25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2959346"/>
                  </a:ext>
                </a:extLst>
              </a:tr>
              <a:tr h="237859">
                <a:tc>
                  <a:txBody>
                    <a:bodyPr/>
                    <a:lstStyle/>
                    <a:p>
                      <a:pPr fontAlgn="base"/>
                      <a:r>
                        <a:rPr lang="tr-TR" b="1" dirty="0">
                          <a:effectLst/>
                          <a:latin typeface="times new roman" panose="02020603050405020304" pitchFamily="18" charset="0"/>
                        </a:rPr>
                        <a:t>Banka Adı ve Şube:</a:t>
                      </a:r>
                      <a:r>
                        <a:rPr lang="tr-TR" dirty="0">
                          <a:effectLst/>
                          <a:latin typeface="times new roman" panose="02020603050405020304" pitchFamily="18" charset="0"/>
                        </a:rPr>
                        <a:t> VAKIFBANK ATATÜRK BULVARI ŞUBESİ</a:t>
                      </a:r>
                      <a:endParaRPr lang="tr-TR" dirty="0">
                        <a:effectLst/>
                      </a:endParaRPr>
                    </a:p>
                  </a:txBody>
                  <a:tcPr marL="50800" marR="50800" marT="25400" marB="25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7586455"/>
                  </a:ext>
                </a:extLst>
              </a:tr>
              <a:tr h="237859">
                <a:tc>
                  <a:txBody>
                    <a:bodyPr/>
                    <a:lstStyle/>
                    <a:p>
                      <a:pPr fontAlgn="base"/>
                      <a:r>
                        <a:rPr lang="es-ES" b="1" dirty="0">
                          <a:effectLst/>
                          <a:latin typeface="times new roman" panose="02020603050405020304" pitchFamily="18" charset="0"/>
                        </a:rPr>
                        <a:t>IBAN No:</a:t>
                      </a:r>
                      <a:r>
                        <a:rPr lang="es-ES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r>
                        <a:rPr lang="es-ES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TR49 </a:t>
                      </a:r>
                      <a:r>
                        <a:rPr lang="es-ES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0001 5001 5800 7290</a:t>
                      </a:r>
                      <a:r>
                        <a:rPr lang="es-ES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1092 35</a:t>
                      </a:r>
                      <a:endParaRPr lang="es-ES" dirty="0">
                        <a:effectLst/>
                      </a:endParaRPr>
                    </a:p>
                  </a:txBody>
                  <a:tcPr marL="50800" marR="50800" marT="25400" marB="25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20396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71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ABD1D0E-8ACC-21E4-0111-0EBA61D49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z="2800" b="1" i="1" u="sng" strike="noStrike" kern="1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e-BİDEB SİSTEMİNE HANGİ BELGELER YÜKLENMELİDİR?</a:t>
            </a:r>
            <a:endParaRPr lang="tr-TR" sz="2800" i="1" u="sng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E0C3251-1199-42E3-AD96-6CA83735CC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tr-TR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tr-TR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tr-TR" sz="20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Destek sahipleri, destek karar tarihini takip eden en geç 12 ay içerisinde </a:t>
            </a:r>
            <a:r>
              <a:rPr lang="tr-TR" sz="1600" b="1" i="1" kern="1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(proje süresi içerisinde);</a:t>
            </a:r>
          </a:p>
          <a:p>
            <a:pPr marL="0" indent="0" algn="just">
              <a:buNone/>
            </a:pPr>
            <a:endParaRPr lang="tr-TR" sz="2000" b="1" kern="1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tr-TR" sz="20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*harcama belgeleri </a:t>
            </a:r>
            <a:r>
              <a:rPr lang="tr-TR" sz="1600" b="1" i="1" kern="100" dirty="0" smtClean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(e-fatura, e-arşiv fatura, matbu fatura), </a:t>
            </a:r>
            <a:endParaRPr lang="tr-TR" sz="1600" b="1" i="1" kern="1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tr-TR" sz="2000" b="1" kern="1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*</a:t>
            </a:r>
            <a:r>
              <a:rPr lang="tr-TR" sz="20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varsa makine/teçhizat-demirbaş </a:t>
            </a:r>
            <a:r>
              <a:rPr lang="tr-TR" sz="1600" b="1" i="1" kern="1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tr-TR" sz="1600" b="1" i="1" kern="100" dirty="0" smtClean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taşınır işlem fişi) </a:t>
            </a:r>
            <a:r>
              <a:rPr lang="tr-TR" sz="20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kayıt fişi,</a:t>
            </a:r>
          </a:p>
          <a:p>
            <a:pPr marL="0" indent="0" algn="just">
              <a:buNone/>
            </a:pPr>
            <a:r>
              <a:rPr lang="tr-TR" sz="2000" b="1" kern="1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*</a:t>
            </a:r>
            <a:r>
              <a:rPr lang="tr-TR" sz="20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varsa iade dekontu,</a:t>
            </a:r>
          </a:p>
          <a:p>
            <a:pPr marL="0" indent="0" algn="just">
              <a:buNone/>
            </a:pPr>
            <a:r>
              <a:rPr lang="tr-TR" sz="2000" b="1" kern="1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*</a:t>
            </a:r>
            <a:r>
              <a:rPr lang="tr-TR" sz="20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 sonuç raporlarını </a:t>
            </a:r>
          </a:p>
          <a:p>
            <a:pPr marL="0" indent="0" algn="just">
              <a:buNone/>
            </a:pPr>
            <a:endParaRPr lang="tr-TR" sz="2000" b="1" kern="1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tr-TR" sz="20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e-BİDEB sistemine yüklemelidir. </a:t>
            </a:r>
            <a:endParaRPr lang="tr-TR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10EA6793-639C-8832-A2E1-FE33B68B9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www.sakarya.edu.tr</a:t>
            </a:r>
          </a:p>
        </p:txBody>
      </p:sp>
    </p:spTree>
    <p:extLst>
      <p:ext uri="{BB962C8B-B14F-4D97-AF65-F5344CB8AC3E}">
        <p14:creationId xmlns:p14="http://schemas.microsoft.com/office/powerpoint/2010/main" val="237638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800" b="1" i="1" u="sng" dirty="0">
                <a:solidFill>
                  <a:srgbClr val="4F81BD">
                    <a:lumMod val="75000"/>
                  </a:srgbClr>
                </a:solidFill>
              </a:rPr>
              <a:t>E-BİDEB BİLGİ GİRİŞ EKRANI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sz="2000" dirty="0" smtClean="0">
                <a:solidFill>
                  <a:schemeClr val="accent1">
                    <a:lumMod val="75000"/>
                  </a:schemeClr>
                </a:solidFill>
                <a:hlinkClick r:id="rId2"/>
              </a:rPr>
              <a:t>https</a:t>
            </a:r>
            <a:r>
              <a:rPr lang="tr-TR" sz="2000" dirty="0">
                <a:solidFill>
                  <a:schemeClr val="accent1">
                    <a:lumMod val="75000"/>
                  </a:schemeClr>
                </a:solidFill>
                <a:hlinkClick r:id="rId2"/>
              </a:rPr>
              <a:t>://</a:t>
            </a:r>
            <a:r>
              <a:rPr lang="tr-TR" sz="2000" dirty="0" smtClean="0">
                <a:solidFill>
                  <a:schemeClr val="accent1">
                    <a:lumMod val="75000"/>
                  </a:schemeClr>
                </a:solidFill>
                <a:hlinkClick r:id="rId2"/>
              </a:rPr>
              <a:t>ebideb.tubitak.gov.tr/giris.htm</a:t>
            </a:r>
            <a:endParaRPr lang="tr-TR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tr-TR" dirty="0"/>
          </a:p>
          <a:p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www.sakarya.edu.tr</a:t>
            </a:r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2314095"/>
            <a:ext cx="5761219" cy="377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21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800" b="1" i="1" u="sng" dirty="0" smtClean="0">
                <a:solidFill>
                  <a:schemeClr val="accent1">
                    <a:lumMod val="75000"/>
                  </a:schemeClr>
                </a:solidFill>
              </a:rPr>
              <a:t>FATURA BİLGİ GİRİŞ EKRANI</a:t>
            </a:r>
            <a:endParaRPr lang="tr-TR" sz="2800" b="1" i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0"/>
            <a:ext cx="4258816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tr-TR" sz="1800" b="1" u="sng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Malın veya İşin Cinsi</a:t>
            </a:r>
            <a:r>
              <a:rPr lang="tr-TR" sz="1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; faturada geçen alınan mal/malzeme/hizmetin adlarıdır. </a:t>
            </a:r>
            <a:r>
              <a:rPr lang="tr-TR" sz="1600" b="1" i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(Örneğin; tablet, bilgisayar, vb.)</a:t>
            </a:r>
            <a:endParaRPr lang="tr-TR" sz="1600" b="1" i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marL="0" indent="0" algn="just">
              <a:buNone/>
            </a:pPr>
            <a:endParaRPr lang="tr-TR" sz="1800" b="1" u="sng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marL="0" indent="0" algn="just">
              <a:buNone/>
            </a:pPr>
            <a:r>
              <a:rPr lang="tr-TR" sz="1800" b="1" u="sng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Malın veya İşin Miktarı; </a:t>
            </a:r>
            <a:r>
              <a:rPr lang="tr-TR" sz="1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1 adet, 3 kutu, 500 gr, 2,5 </a:t>
            </a:r>
            <a:r>
              <a:rPr lang="tr-TR" sz="1800" b="1" dirty="0" err="1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lt</a:t>
            </a:r>
            <a:r>
              <a:rPr lang="tr-TR" sz="1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vb. ölçü birimleri ve birim adetleridir.</a:t>
            </a:r>
          </a:p>
          <a:p>
            <a:pPr marL="0" indent="0" algn="just">
              <a:buNone/>
            </a:pPr>
            <a:endParaRPr lang="tr-TR" sz="1800" b="1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marL="0" indent="0" algn="just">
              <a:buNone/>
            </a:pPr>
            <a:r>
              <a:rPr lang="tr-TR" sz="1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Diğer istenen bilgiler fatura üzerinde yer almaktadır.</a:t>
            </a:r>
          </a:p>
          <a:p>
            <a:pPr marL="0" indent="0" algn="just">
              <a:buNone/>
            </a:pPr>
            <a:endParaRPr lang="tr-TR" sz="1800" b="1" dirty="0" smtClean="0">
              <a:solidFill>
                <a:srgbClr val="4F81BD">
                  <a:lumMod val="75000"/>
                </a:srgbClr>
              </a:solidFill>
            </a:endParaRPr>
          </a:p>
          <a:p>
            <a:pPr marL="0" indent="0" algn="just">
              <a:buNone/>
            </a:pPr>
            <a:r>
              <a:rPr lang="tr-TR" sz="1800" b="1" dirty="0" smtClean="0">
                <a:solidFill>
                  <a:srgbClr val="4F81BD">
                    <a:lumMod val="75000"/>
                  </a:srgbClr>
                </a:solidFill>
              </a:rPr>
              <a:t>Fatura </a:t>
            </a:r>
            <a:r>
              <a:rPr lang="tr-TR" sz="1800" b="1" dirty="0">
                <a:solidFill>
                  <a:srgbClr val="4F81BD">
                    <a:lumMod val="75000"/>
                  </a:srgbClr>
                </a:solidFill>
              </a:rPr>
              <a:t>bilgileri girişi esnasında, iade dekontunun sisteme yüklenmesi istenecektir.</a:t>
            </a:r>
          </a:p>
          <a:p>
            <a:pPr marL="0" indent="0" algn="just">
              <a:buNone/>
            </a:pPr>
            <a:endParaRPr lang="tr-TR" sz="1800" b="1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marL="0" indent="0">
              <a:buNone/>
            </a:pPr>
            <a:endParaRPr lang="tr-TR" sz="2000" b="1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marL="0" indent="0">
              <a:buNone/>
            </a:pPr>
            <a:endParaRPr lang="tr-TR" sz="20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www.sakarya.edu.tr</a:t>
            </a:r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040" y="2060848"/>
            <a:ext cx="3960440" cy="3005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5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800" b="1" i="1" u="sng" dirty="0">
                <a:solidFill>
                  <a:srgbClr val="4F81BD">
                    <a:lumMod val="75000"/>
                  </a:srgbClr>
                </a:solidFill>
              </a:rPr>
              <a:t>2209 – A SONUÇ RAPORU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pPr marL="0" indent="0">
              <a:buNone/>
            </a:pPr>
            <a:r>
              <a:rPr lang="tr-TR" sz="1600" dirty="0">
                <a:hlinkClick r:id="rId2"/>
              </a:rPr>
              <a:t>https://</a:t>
            </a:r>
            <a:r>
              <a:rPr lang="tr-TR" sz="1600" dirty="0" smtClean="0">
                <a:hlinkClick r:id="rId2"/>
              </a:rPr>
              <a:t>www.tubitak.gov.tr/sites/default/files/4000/2209-a_sonuc_raporu_formati.docx</a:t>
            </a:r>
            <a:endParaRPr lang="tr-TR" sz="1600" dirty="0" smtClean="0"/>
          </a:p>
          <a:p>
            <a:pPr marL="0" indent="0">
              <a:buNone/>
            </a:pPr>
            <a:endParaRPr lang="tr-TR" sz="1600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www.sakarya.edu.tr</a:t>
            </a:r>
            <a:endParaRPr lang="tr-TR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916832"/>
            <a:ext cx="8229600" cy="4523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38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800" b="1" i="1" u="sng" dirty="0">
                <a:solidFill>
                  <a:srgbClr val="4F81BD">
                    <a:lumMod val="75000"/>
                  </a:srgbClr>
                </a:solidFill>
              </a:rPr>
              <a:t>2209-B SONUÇ RAPORU</a:t>
            </a:r>
            <a:endParaRPr lang="tr-TR" sz="2800" b="1" i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www.sakarya.edu.tr</a:t>
            </a:r>
            <a:endParaRPr lang="tr-TR" dirty="0"/>
          </a:p>
        </p:txBody>
      </p:sp>
      <p:sp>
        <p:nvSpPr>
          <p:cNvPr id="7" name="İçerik Yer Tutucusu 6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pPr marL="0" indent="0">
              <a:buNone/>
            </a:pPr>
            <a:r>
              <a:rPr lang="tr-TR" sz="1600" b="1" dirty="0">
                <a:solidFill>
                  <a:schemeClr val="accent1">
                    <a:lumMod val="75000"/>
                  </a:schemeClr>
                </a:solidFill>
                <a:hlinkClick r:id="rId2"/>
              </a:rPr>
              <a:t>https://</a:t>
            </a:r>
            <a:r>
              <a:rPr lang="tr-TR" sz="1600" b="1" dirty="0" smtClean="0">
                <a:solidFill>
                  <a:schemeClr val="accent1">
                    <a:lumMod val="75000"/>
                  </a:schemeClr>
                </a:solidFill>
                <a:hlinkClick r:id="rId2"/>
              </a:rPr>
              <a:t>www.tubitak.gov.tr/sites/default/files/4000/2209-b_sonuc_raporu_ornegi.docx</a:t>
            </a:r>
            <a:endParaRPr lang="tr-TR" sz="1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tr-TR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870" y="1859491"/>
            <a:ext cx="7974259" cy="4529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02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800" b="1" i="1" u="sng" dirty="0" smtClean="0">
                <a:solidFill>
                  <a:schemeClr val="accent1">
                    <a:lumMod val="75000"/>
                  </a:schemeClr>
                </a:solidFill>
              </a:rPr>
              <a:t>BİLGİ ALMAK VE SORULARINIZ İÇİN;</a:t>
            </a:r>
            <a:endParaRPr lang="tr-TR" sz="2800" b="1" i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tr-TR" sz="2000" b="1" kern="1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</a:t>
            </a:r>
            <a:endParaRPr lang="tr-TR" sz="2000" b="1" kern="100" dirty="0" smtClean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tr-TR" sz="2000" b="1" kern="1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Proje </a:t>
            </a:r>
            <a:r>
              <a:rPr lang="tr-TR" sz="2000" b="1" kern="1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başvurusu, değerlendirme, ödeme, raporlama ve sonuçlandırma gibi konularda sorularınız veya sorunlarınız için TÜBİTAK'ın e-posta adresine yazabilirsiniz ya da TÜBİTAK’ı arayabilirsiniz</a:t>
            </a:r>
            <a:r>
              <a:rPr lang="tr-TR" sz="2000" b="1" kern="1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tr-TR" sz="2000" b="1" kern="1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tr-TR" sz="2000" b="1" u="sng" kern="1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e-posta</a:t>
            </a:r>
            <a:r>
              <a:rPr lang="tr-TR" sz="2000" b="1" kern="1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: [bideb2209a@tubitak.gov.tr]</a:t>
            </a:r>
            <a:endParaRPr lang="tr-TR" sz="2000" b="1" kern="1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tr-TR" sz="2000" b="1" kern="1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              [</a:t>
            </a:r>
            <a:r>
              <a:rPr lang="tr-TR" sz="2000" b="1" kern="1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bideb2209b@tubitak.gov.tr</a:t>
            </a:r>
            <a:r>
              <a:rPr lang="tr-TR" sz="2000" b="1" kern="1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]</a:t>
            </a: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endParaRPr lang="tr-TR" sz="2000" b="1" kern="1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tr-TR" sz="2000" b="1" u="sng" kern="1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Telefon</a:t>
            </a:r>
            <a:r>
              <a:rPr lang="tr-TR" sz="2000" b="1" kern="1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 444 66 90</a:t>
            </a:r>
            <a:endParaRPr lang="tr-TR" sz="2000" b="1" kern="1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www.sakarya.edu.tr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063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pPr lvl="0" algn="l">
              <a:spcBef>
                <a:spcPct val="20000"/>
              </a:spcBef>
            </a:pPr>
            <a:r>
              <a:rPr lang="tr-TR" sz="3200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tr-TR" sz="3200" dirty="0">
                <a:solidFill>
                  <a:prstClr val="black"/>
                </a:solidFill>
                <a:ea typeface="+mn-ea"/>
                <a:cs typeface="+mn-cs"/>
              </a:rPr>
            </a:br>
            <a:endParaRPr lang="tr-TR" sz="16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29287"/>
          </a:xfrm>
        </p:spPr>
        <p:txBody>
          <a:bodyPr/>
          <a:lstStyle/>
          <a:p>
            <a:pPr marL="0" indent="0" algn="ctr">
              <a:buNone/>
            </a:pPr>
            <a:endParaRPr lang="tr-TR" sz="2800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r">
              <a:buNone/>
            </a:pPr>
            <a:r>
              <a:rPr lang="tr-TR" sz="2800" i="1" dirty="0" smtClean="0">
                <a:solidFill>
                  <a:schemeClr val="accent1">
                    <a:lumMod val="75000"/>
                  </a:schemeClr>
                </a:solidFill>
              </a:rPr>
              <a:t>SAKARYA ÜNİVERSİTESİ</a:t>
            </a:r>
          </a:p>
          <a:p>
            <a:pPr marL="0" indent="0" algn="r">
              <a:buNone/>
            </a:pPr>
            <a:endParaRPr lang="tr-TR" sz="2800" i="1" u="sng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r">
              <a:buNone/>
            </a:pPr>
            <a:r>
              <a:rPr lang="tr-TR" sz="2800" i="1" u="sng" dirty="0" smtClean="0">
                <a:solidFill>
                  <a:schemeClr val="accent1">
                    <a:lumMod val="75000"/>
                  </a:schemeClr>
                </a:solidFill>
              </a:rPr>
              <a:t>Araştırma Dekanlığı</a:t>
            </a:r>
          </a:p>
          <a:p>
            <a:pPr marL="0" indent="0" algn="r">
              <a:buNone/>
            </a:pPr>
            <a:r>
              <a:rPr lang="tr-TR" sz="2800" i="1" dirty="0" smtClean="0">
                <a:solidFill>
                  <a:schemeClr val="accent1">
                    <a:lumMod val="75000"/>
                  </a:schemeClr>
                </a:solidFill>
              </a:rPr>
              <a:t>ardek.sakarya.edu.tr</a:t>
            </a:r>
          </a:p>
          <a:p>
            <a:pPr marL="0" indent="0" algn="r">
              <a:buNone/>
            </a:pPr>
            <a:r>
              <a:rPr lang="tr-TR" sz="2800" i="1" dirty="0" smtClean="0">
                <a:solidFill>
                  <a:schemeClr val="accent1">
                    <a:lumMod val="75000"/>
                  </a:schemeClr>
                </a:solidFill>
              </a:rPr>
              <a:t>ardek@sakarya.edu.tr</a:t>
            </a:r>
          </a:p>
          <a:p>
            <a:pPr marL="0" indent="0" algn="r">
              <a:buNone/>
            </a:pPr>
            <a:endParaRPr lang="tr-TR" sz="2800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r">
              <a:buNone/>
            </a:pPr>
            <a:r>
              <a:rPr lang="tr-TR" sz="2800" i="1" u="sng" dirty="0" smtClean="0">
                <a:solidFill>
                  <a:schemeClr val="accent1">
                    <a:lumMod val="75000"/>
                  </a:schemeClr>
                </a:solidFill>
              </a:rPr>
              <a:t>Bilimsel Araştırma Projeleri Koordinatörlüğü</a:t>
            </a:r>
          </a:p>
          <a:p>
            <a:pPr marL="0" indent="0" algn="r">
              <a:buNone/>
            </a:pPr>
            <a:r>
              <a:rPr lang="tr-TR" sz="2800" i="1" dirty="0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tr-TR" sz="2800" i="1" dirty="0" smtClean="0">
                <a:solidFill>
                  <a:schemeClr val="accent1">
                    <a:lumMod val="75000"/>
                  </a:schemeClr>
                </a:solidFill>
              </a:rPr>
              <a:t>apk.sakarya.edu.tr</a:t>
            </a:r>
          </a:p>
          <a:p>
            <a:pPr marL="0" indent="0" algn="r">
              <a:buNone/>
            </a:pPr>
            <a:r>
              <a:rPr lang="tr-TR" sz="2800" i="1" dirty="0" smtClean="0">
                <a:solidFill>
                  <a:schemeClr val="accent1">
                    <a:lumMod val="75000"/>
                  </a:schemeClr>
                </a:solidFill>
              </a:rPr>
              <a:t>bapk@sakarya.edu.tr</a:t>
            </a:r>
            <a:endParaRPr lang="tr-TR" sz="28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www.sakarya.edu.tr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4645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E680AF4-DCCB-3FAF-3026-A2404B148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800" b="1" i="1" u="sng" dirty="0">
                <a:solidFill>
                  <a:schemeClr val="accent1">
                    <a:lumMod val="75000"/>
                  </a:schemeClr>
                </a:solidFill>
              </a:rPr>
              <a:t>PROJENİN BAŞLAMA VE BİTİŞ TARİHİ NEDİR?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88D2824-4140-E13A-A7E5-FDAE3C8731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algn="just" defTabSz="914400" rtl="0" eaLnBrk="1" fontAlgn="base" latinLnBrk="0" hangingPunct="1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Tx/>
              <a:buSzTx/>
              <a:buNone/>
              <a:tabLst/>
              <a:defRPr/>
            </a:pPr>
            <a:r>
              <a:rPr kumimoji="0" lang="tr-TR" sz="24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kumimoji="0" lang="tr-TR" sz="2000" b="1" i="0" u="none" strike="noStrike" kern="1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Proje/desteğin başlangıç tarihi değerlendirme sonuçlarının açıklandığı tarihtir.</a:t>
            </a:r>
          </a:p>
          <a:p>
            <a:pPr marL="0" marR="0" lvl="0" indent="0" algn="just" defTabSz="914400" rtl="0" eaLnBrk="1" fontAlgn="base" latinLnBrk="0" hangingPunct="1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Tx/>
              <a:buSzTx/>
              <a:buNone/>
              <a:tabLst/>
              <a:defRPr/>
            </a:pPr>
            <a:r>
              <a:rPr kumimoji="0" lang="tr-TR" sz="2000" b="1" i="0" u="none" strike="noStrike" kern="1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	Destek bitiş tarihi, destek karar tarihini takip eden 12’nci ayın sonudur.</a:t>
            </a:r>
          </a:p>
          <a:p>
            <a:pPr marL="0" marR="0" lvl="0" indent="0" algn="just" defTabSz="914400" rtl="0" eaLnBrk="1" fontAlgn="base" latinLnBrk="0" hangingPunct="1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Tx/>
              <a:buSzTx/>
              <a:buNone/>
              <a:tabLst/>
              <a:defRPr/>
            </a:pPr>
            <a:endParaRPr kumimoji="0" lang="tr-TR" sz="2400" b="1" i="0" u="none" strike="noStrike" kern="1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r-TR" sz="2000" b="1" u="sng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ÖRNEĞİN</a:t>
            </a:r>
            <a:r>
              <a:rPr lang="tr-TR" sz="2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;</a:t>
            </a:r>
          </a:p>
          <a:p>
            <a:pPr marL="0" indent="0">
              <a:buNone/>
            </a:pPr>
            <a:r>
              <a:rPr lang="tr-TR" sz="2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Başlangıç : 01.01.2023</a:t>
            </a:r>
          </a:p>
          <a:p>
            <a:pPr marL="0" indent="0">
              <a:buNone/>
            </a:pPr>
            <a:r>
              <a:rPr lang="tr-TR" sz="2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Bitiş          : </a:t>
            </a:r>
            <a:r>
              <a:rPr lang="tr-TR" sz="20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01.01.2024</a:t>
            </a:r>
            <a:endParaRPr lang="tr-TR" sz="20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64AEEF36-B563-95D0-62E6-22E404677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dirty="0"/>
              <a:t>www.sakarya.edu.tr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9952" y="3212977"/>
            <a:ext cx="4320480" cy="2388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948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0108B21-B0E3-1F39-8BF5-7CA0B8A77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800" b="1" i="1" u="sng" dirty="0">
                <a:solidFill>
                  <a:schemeClr val="accent1">
                    <a:lumMod val="75000"/>
                  </a:schemeClr>
                </a:solidFill>
              </a:rPr>
              <a:t>DESTEK MİKTARI  HANGİ HESABA YATIRILMAKTADIR?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F7FE952-B925-B1FE-B320-C7FAF769D8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algn="just" defTabSz="914400" rtl="0" eaLnBrk="1" fontAlgn="base" latinLnBrk="0" hangingPunct="1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Tx/>
              <a:buSzTx/>
              <a:buNone/>
              <a:tabLst/>
              <a:defRPr/>
            </a:pPr>
            <a:r>
              <a:rPr lang="tr-TR" sz="2400" kern="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kumimoji="0" lang="tr-TR" sz="2000" b="1" i="0" u="none" strike="noStrike" kern="1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Destek </a:t>
            </a:r>
            <a:r>
              <a:rPr kumimoji="0" lang="tr-TR" sz="2000" b="1" i="0" u="none" strike="noStrike" kern="1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kararı sonrası destek miktarı, </a:t>
            </a:r>
            <a:r>
              <a:rPr kumimoji="0" lang="tr-TR" sz="2000" b="1" i="0" u="sng" strike="noStrike" kern="1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proje </a:t>
            </a:r>
            <a:r>
              <a:rPr kumimoji="0" lang="tr-TR" sz="2000" b="1" i="0" u="sng" strike="noStrike" kern="1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yürütücüsü adına açılmış</a:t>
            </a:r>
            <a:r>
              <a:rPr kumimoji="0" lang="tr-TR" sz="2000" b="1" i="0" strike="noStrike" kern="1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tr-TR" sz="2000" b="1" i="0" strike="noStrike" kern="1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ARBİS sisteminde onaylamış olduğunuz İBAN numarasına aktarım gerçekleştirilecektir.</a:t>
            </a:r>
          </a:p>
          <a:p>
            <a:pPr marL="0" lvl="0" indent="0" algn="just">
              <a:buNone/>
            </a:pPr>
            <a:r>
              <a:rPr lang="tr-TR" sz="2000" b="1" dirty="0" smtClean="0">
                <a:solidFill>
                  <a:srgbClr val="4F81BD">
                    <a:lumMod val="75000"/>
                  </a:srgbClr>
                </a:solidFill>
              </a:rPr>
              <a:t>	2209-B projelerinde </a:t>
            </a:r>
            <a:r>
              <a:rPr lang="tr-TR" sz="2000" b="1" dirty="0">
                <a:solidFill>
                  <a:srgbClr val="4F81BD">
                    <a:lumMod val="75000"/>
                  </a:srgbClr>
                </a:solidFill>
              </a:rPr>
              <a:t>başvuru sırasında beyan edilen sanayi kuruluşundan alınacak ‘sanayi onay </a:t>
            </a:r>
            <a:r>
              <a:rPr lang="tr-TR" sz="2000" b="1" dirty="0" err="1">
                <a:solidFill>
                  <a:srgbClr val="4F81BD">
                    <a:lumMod val="75000"/>
                  </a:srgbClr>
                </a:solidFill>
              </a:rPr>
              <a:t>yazısı’nın</a:t>
            </a:r>
            <a:r>
              <a:rPr lang="tr-TR" sz="2000" b="1" dirty="0">
                <a:solidFill>
                  <a:srgbClr val="4F81BD">
                    <a:lumMod val="75000"/>
                  </a:srgbClr>
                </a:solidFill>
              </a:rPr>
              <a:t> sisteme yüklendikten sonra destek miktarının aktarımı gerçekleştirilecektir.</a:t>
            </a:r>
          </a:p>
          <a:p>
            <a:pPr marL="0" marR="0" lvl="0" indent="0" algn="just" defTabSz="914400" rtl="0" eaLnBrk="1" fontAlgn="base" latinLnBrk="0" hangingPunct="1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Tx/>
              <a:buSzTx/>
              <a:buNone/>
              <a:tabLst/>
              <a:defRPr/>
            </a:pPr>
            <a:endParaRPr lang="tr-TR" sz="2000" dirty="0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CFDF3429-EF4D-4452-698A-84E258251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dirty="0"/>
              <a:t>www.sakarya.edu.tr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784" y="4077072"/>
            <a:ext cx="3600400" cy="1897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38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800" b="1" i="1" u="sng" dirty="0" smtClean="0">
                <a:solidFill>
                  <a:srgbClr val="4F81BD">
                    <a:lumMod val="75000"/>
                  </a:srgbClr>
                </a:solidFill>
              </a:rPr>
              <a:t>‘SANAYİ KURULUŞU ONAY YAZISI’ ÖRNEĞİ</a:t>
            </a:r>
            <a:endParaRPr lang="tr-TR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11760" y="1268760"/>
            <a:ext cx="4206156" cy="4525963"/>
          </a:xfrm>
          <a:prstGeom prst="rect">
            <a:avLst/>
          </a:prstGeom>
        </p:spPr>
      </p:pic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www.sakarya.edu.tr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97521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7DE893C-AB17-14ED-FF21-B2AEE7ADF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800" b="1" i="1" u="sng" dirty="0">
                <a:solidFill>
                  <a:schemeClr val="accent1">
                    <a:lumMod val="75000"/>
                  </a:schemeClr>
                </a:solidFill>
              </a:rPr>
              <a:t>DESTEĞİ NASIL KULLANABİLİRİZ?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C831C4C-8C0B-283F-2D4C-B1E403BB8A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tr-TR" sz="2400" dirty="0"/>
              <a:t>	</a:t>
            </a:r>
            <a:r>
              <a:rPr lang="tr-TR" sz="2000" b="1" dirty="0" smtClean="0">
                <a:solidFill>
                  <a:schemeClr val="accent1">
                    <a:lumMod val="75000"/>
                  </a:schemeClr>
                </a:solidFill>
              </a:rPr>
              <a:t>Proje </a:t>
            </a:r>
            <a:r>
              <a:rPr lang="tr-TR" sz="2000" b="1" dirty="0">
                <a:solidFill>
                  <a:schemeClr val="accent1">
                    <a:lumMod val="75000"/>
                  </a:schemeClr>
                </a:solidFill>
              </a:rPr>
              <a:t>başvurusu esnasında sunulan bütçe kalemleri için makine/teçhizat-demirbaş, sarf malzemesi, seyahat, hizmet alımı vb. giderler için harcamalar gerçekleştirebilir</a:t>
            </a:r>
            <a:r>
              <a:rPr lang="tr-TR" sz="2000" b="1" dirty="0" smtClean="0">
                <a:solidFill>
                  <a:schemeClr val="accent1">
                    <a:lumMod val="75000"/>
                  </a:schemeClr>
                </a:solidFill>
              </a:rPr>
              <a:t>. </a:t>
            </a:r>
          </a:p>
          <a:p>
            <a:pPr marL="0" indent="0" algn="just">
              <a:buNone/>
            </a:pPr>
            <a:endParaRPr lang="tr-TR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endParaRPr lang="tr-TR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endParaRPr lang="tr-TR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endParaRPr lang="tr-TR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endParaRPr lang="tr-TR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lvl="0" indent="0" algn="just">
              <a:buNone/>
              <a:defRPr/>
            </a:pPr>
            <a:r>
              <a:rPr lang="tr-TR" sz="2400" b="1" dirty="0" smtClean="0">
                <a:solidFill>
                  <a:srgbClr val="4F81BD">
                    <a:lumMod val="75000"/>
                  </a:srgbClr>
                </a:solidFill>
              </a:rPr>
              <a:t>	</a:t>
            </a:r>
          </a:p>
          <a:p>
            <a:pPr marL="0" lvl="0" indent="0" algn="just">
              <a:buNone/>
              <a:defRPr/>
            </a:pPr>
            <a:r>
              <a:rPr lang="tr-TR" sz="2400" b="1" dirty="0">
                <a:solidFill>
                  <a:srgbClr val="4F81BD">
                    <a:lumMod val="75000"/>
                  </a:srgbClr>
                </a:solidFill>
              </a:rPr>
              <a:t>	</a:t>
            </a:r>
            <a:r>
              <a:rPr lang="tr-TR" sz="2000" b="1" dirty="0" smtClean="0">
                <a:solidFill>
                  <a:srgbClr val="4F81BD">
                    <a:lumMod val="75000"/>
                  </a:srgbClr>
                </a:solidFill>
              </a:rPr>
              <a:t>Projede </a:t>
            </a:r>
            <a:r>
              <a:rPr lang="tr-TR" sz="2000" b="1" dirty="0">
                <a:solidFill>
                  <a:srgbClr val="4F81BD">
                    <a:lumMod val="75000"/>
                  </a:srgbClr>
                </a:solidFill>
              </a:rPr>
              <a:t>belirtmeyen bütçeler için harcama </a:t>
            </a:r>
            <a:r>
              <a:rPr lang="tr-TR" sz="2000" b="1" u="sng" dirty="0">
                <a:solidFill>
                  <a:srgbClr val="4F81BD">
                    <a:lumMod val="75000"/>
                  </a:srgbClr>
                </a:solidFill>
              </a:rPr>
              <a:t>gerçekleştirilemez.</a:t>
            </a:r>
          </a:p>
          <a:p>
            <a:pPr marL="0" indent="0" algn="just">
              <a:buNone/>
            </a:pPr>
            <a:endParaRPr lang="tr-TR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endParaRPr lang="tr-TR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r>
              <a:rPr lang="tr-TR" sz="2400" b="1" dirty="0"/>
              <a:t>	</a:t>
            </a:r>
            <a:endParaRPr lang="tr-TR" b="1" dirty="0"/>
          </a:p>
          <a:p>
            <a:endParaRPr lang="tr-TR" dirty="0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92094BDF-426D-5EEA-028B-5C95C1D33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dirty="0"/>
              <a:t>www.sakarya.edu.tr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824" y="2711053"/>
            <a:ext cx="2736304" cy="2086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52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257BB9E-0C87-2960-67B4-BDB31918F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800" b="1" i="1" u="sng" dirty="0">
                <a:solidFill>
                  <a:srgbClr val="4F81BD">
                    <a:lumMod val="75000"/>
                  </a:srgbClr>
                </a:solidFill>
              </a:rPr>
              <a:t>DESTEĞİ NASIL KULLANABİLİRİZ?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2F8783E-07E8-517C-17F5-1E9BDD9BA9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r-T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</a:t>
            </a:r>
            <a:r>
              <a:rPr lang="tr-TR" sz="20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Şehir </a:t>
            </a:r>
            <a:r>
              <a:rPr lang="tr-TR" sz="2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içi ulaşımda sadece taksi faturası ya da akaryakıt fişi geçerlidir. Otobüs kartı dolum fişleri veya makbuzları </a:t>
            </a:r>
            <a:r>
              <a:rPr lang="tr-TR" sz="2000" b="1" u="sng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geçerli değildir</a:t>
            </a:r>
            <a:r>
              <a:rPr lang="tr-TR" sz="2000" b="1" u="sng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.</a:t>
            </a:r>
          </a:p>
          <a:p>
            <a:pPr marL="0" lvl="0" indent="0" algn="just">
              <a:buNone/>
            </a:pPr>
            <a:r>
              <a:rPr lang="tr-TR" sz="2000" b="1" dirty="0" smtClean="0">
                <a:solidFill>
                  <a:schemeClr val="accent1">
                    <a:lumMod val="75000"/>
                  </a:schemeClr>
                </a:solidFill>
              </a:rPr>
              <a:t>	</a:t>
            </a:r>
          </a:p>
          <a:p>
            <a:pPr marL="0" lvl="0" indent="0" algn="just">
              <a:buNone/>
            </a:pPr>
            <a:r>
              <a:rPr lang="tr-TR" sz="2000" b="1" dirty="0" smtClean="0">
                <a:solidFill>
                  <a:schemeClr val="accent1">
                    <a:lumMod val="75000"/>
                  </a:schemeClr>
                </a:solidFill>
              </a:rPr>
              <a:t>	Projeyi </a:t>
            </a:r>
            <a:r>
              <a:rPr lang="tr-TR" sz="2000" b="1" dirty="0">
                <a:solidFill>
                  <a:schemeClr val="accent1">
                    <a:lumMod val="75000"/>
                  </a:schemeClr>
                </a:solidFill>
              </a:rPr>
              <a:t>gerçekleştirebilmek için yapılan şehirler arası ulaşımdaki otobüs, tren ve uçak biletleri geçerlidir. Ancak, kongre katılımı için yapılacak ulaşım harcamaları </a:t>
            </a:r>
            <a:r>
              <a:rPr lang="tr-TR" sz="2000" b="1" u="sng" dirty="0">
                <a:solidFill>
                  <a:schemeClr val="accent1">
                    <a:lumMod val="75000"/>
                  </a:schemeClr>
                </a:solidFill>
              </a:rPr>
              <a:t>destek kapsamında değildir.</a:t>
            </a:r>
          </a:p>
          <a:p>
            <a:pPr marL="0" marR="0" lvl="0" indent="0" algn="just" defTabSz="914400" rtl="0" eaLnBrk="1" fontAlgn="base" latinLnBrk="0" hangingPunct="1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r-TR" sz="2000" b="1" kern="100" dirty="0">
                <a:solidFill>
                  <a:schemeClr val="accent1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tr-TR" sz="2000" b="1" kern="100" dirty="0" smtClean="0">
              <a:solidFill>
                <a:schemeClr val="accent1">
                  <a:lumMod val="75000"/>
                </a:schemeClr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r-TR" sz="2000" b="1" i="0" u="none" strike="noStrike" kern="1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Yeme</a:t>
            </a:r>
            <a:r>
              <a:rPr kumimoji="0" lang="tr-TR" sz="2000" b="1" i="0" u="none" strike="noStrike" kern="1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içme, konaklama gibi harcamalara ait faturalar destek kapsamında olmadığından </a:t>
            </a:r>
            <a:r>
              <a:rPr kumimoji="0" lang="tr-TR" sz="2000" b="1" i="0" u="sng" strike="noStrike" kern="1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geçersiz </a:t>
            </a:r>
            <a:r>
              <a:rPr kumimoji="0" lang="tr-TR" sz="2000" b="1" i="0" u="sng" strike="noStrike" kern="1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sayılacaktır.</a:t>
            </a:r>
            <a:endParaRPr lang="tr-TR" sz="2000" b="1" u="sng" kern="1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r-TR" sz="2000" b="1" kern="1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tr-TR" sz="2000" b="1" kern="100" dirty="0" smtClean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r-TR" sz="20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	Kongre/konferans </a:t>
            </a:r>
            <a:r>
              <a:rPr lang="tr-TR" sz="2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katılım ücretleri, makale-yayın başvuru </a:t>
            </a:r>
            <a:r>
              <a:rPr lang="tr-TR" sz="20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ücretleri ve patent masrafları </a:t>
            </a:r>
            <a:r>
              <a:rPr lang="tr-TR" sz="2000" b="1" u="sng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destek kapsamında değildir.</a:t>
            </a:r>
          </a:p>
          <a:p>
            <a:pPr marL="0" marR="0" lvl="0" indent="0" algn="just" defTabSz="914400" rtl="0" eaLnBrk="1" fontAlgn="base" latinLnBrk="0" hangingPunct="1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tr-TR" sz="2400" b="1" i="0" u="sng" strike="noStrike" kern="1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tr-TR" sz="24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tr-TR" dirty="0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8B2A73C3-B184-30A8-6555-89FF88F82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dirty="0"/>
              <a:t>www.sakarya.edu.tr</a:t>
            </a:r>
          </a:p>
        </p:txBody>
      </p:sp>
    </p:spTree>
    <p:extLst>
      <p:ext uri="{BB962C8B-B14F-4D97-AF65-F5344CB8AC3E}">
        <p14:creationId xmlns:p14="http://schemas.microsoft.com/office/powerpoint/2010/main" val="82518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C54334D-7150-CE58-D5C0-FC501A67A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800" b="1" i="1" u="sng" dirty="0" smtClean="0">
                <a:solidFill>
                  <a:schemeClr val="accent1">
                    <a:lumMod val="75000"/>
                  </a:schemeClr>
                </a:solidFill>
              </a:rPr>
              <a:t>ALINACAK MAKİNE/TEÇHİZAT VE DEMİRBAŞLARIN ÜNİVERSİTEYE KAYIT EDİLMESİ</a:t>
            </a:r>
            <a:endParaRPr lang="tr-TR" sz="2800" b="1" i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1D45D7F-B59C-7AF6-01F7-070388B541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tr-TR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tr-TR" sz="2400" b="1" kern="1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tr-TR" sz="2400" b="1" kern="1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tr-TR" sz="2000" b="1" kern="1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Makine/teçhizat-d</a:t>
            </a:r>
            <a:r>
              <a:rPr lang="tr-TR" sz="2000" b="1" kern="100" dirty="0" smtClean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emirbaş </a:t>
            </a:r>
            <a:r>
              <a:rPr lang="tr-TR" sz="20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malzeme alınması durumunda üniversite demirbaşına kaydı yapılmalıdır. 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tr-TR" sz="2000" b="1" kern="1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tr-TR" sz="2000" b="1" kern="1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Makine/teçhizat-demirbaş </a:t>
            </a:r>
            <a:r>
              <a:rPr lang="tr-TR" sz="2000" b="1" kern="1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kaydı için öğrencisi olduğunuz fakültenin mali işler biriminde ‘Taşınır Kayıt Kontrol Yetkilisi’ ile iletişime geçilmelidir</a:t>
            </a:r>
            <a:r>
              <a:rPr lang="tr-TR" sz="2000" b="1" kern="1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tr-TR" sz="2000" b="1" kern="1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Makine/teçhizat-demirbaş kaydı proje danışmanının üzerine kayıt/zimmet edilir. Proje bitiminde kayıt/zimmet edilen makine/teçhizat-demirbaşlar danışman üzerinden kaydı silinip fakültenin ortak alanına kayıt edilir.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tr-TR" sz="2000" b="1" kern="1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tr-TR" sz="2000" b="1" kern="1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tr-TR" dirty="0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31ADF096-7137-C8BD-401A-62D9687D2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dirty="0"/>
              <a:t>www.sakarya.edu.tr</a:t>
            </a:r>
          </a:p>
        </p:txBody>
      </p:sp>
    </p:spTree>
    <p:extLst>
      <p:ext uri="{BB962C8B-B14F-4D97-AF65-F5344CB8AC3E}">
        <p14:creationId xmlns:p14="http://schemas.microsoft.com/office/powerpoint/2010/main" val="354272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800" b="1" i="1" u="sng" dirty="0" smtClean="0">
                <a:solidFill>
                  <a:schemeClr val="accent1">
                    <a:lumMod val="75000"/>
                  </a:schemeClr>
                </a:solidFill>
              </a:rPr>
              <a:t>ÖRNEK TAŞINIR İŞLEM FİŞİ</a:t>
            </a:r>
            <a:endParaRPr lang="tr-TR" sz="2800" b="1" i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83767" y="1417638"/>
            <a:ext cx="4248473" cy="5035698"/>
          </a:xfrm>
          <a:prstGeom prst="rect">
            <a:avLst/>
          </a:prstGeom>
        </p:spPr>
      </p:pic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www.sakarya.edu.tr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5505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800" b="1" i="1" u="sng" dirty="0" smtClean="0">
                <a:solidFill>
                  <a:schemeClr val="accent1">
                    <a:lumMod val="75000"/>
                  </a:schemeClr>
                </a:solidFill>
              </a:rPr>
              <a:t>FATURA İŞLEMLERİ NASIL YAPILIR?</a:t>
            </a:r>
            <a:endParaRPr lang="tr-TR" sz="2800" b="1" i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tr-TR" sz="20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	Faturaların </a:t>
            </a:r>
            <a:r>
              <a:rPr lang="tr-TR" sz="2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destek başlangıç tarihi </a:t>
            </a:r>
            <a:r>
              <a:rPr lang="tr-TR" sz="20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ve sonrasına </a:t>
            </a:r>
            <a:r>
              <a:rPr lang="tr-TR" sz="2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ait olması gerekmektedir. </a:t>
            </a:r>
            <a:endParaRPr lang="tr-TR" sz="2000" b="1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marL="0" lvl="0" indent="0" algn="just">
              <a:lnSpc>
                <a:spcPct val="107000"/>
              </a:lnSpc>
              <a:spcAft>
                <a:spcPts val="800"/>
              </a:spcAft>
              <a:buNone/>
              <a:defRPr/>
            </a:pPr>
            <a:r>
              <a:rPr lang="tr-TR" sz="2000" b="1" kern="100" dirty="0">
                <a:solidFill>
                  <a:srgbClr val="4F81BD">
                    <a:lumMod val="7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tr-TR" sz="2000" b="1" kern="100" dirty="0" smtClean="0">
                <a:solidFill>
                  <a:srgbClr val="4F81BD">
                    <a:lumMod val="7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 </a:t>
            </a:r>
            <a:r>
              <a:rPr lang="tr-TR" sz="2000" b="1" kern="100" dirty="0">
                <a:solidFill>
                  <a:srgbClr val="4F81BD">
                    <a:lumMod val="7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kapsamında yapılan harcamalar fatura ile belgelendirilmelidir.</a:t>
            </a:r>
          </a:p>
          <a:p>
            <a:pPr marL="0" lvl="0" indent="0" algn="just">
              <a:lnSpc>
                <a:spcPct val="107000"/>
              </a:lnSpc>
              <a:spcAft>
                <a:spcPts val="800"/>
              </a:spcAft>
              <a:buNone/>
              <a:defRPr/>
            </a:pPr>
            <a:r>
              <a:rPr lang="tr-TR" sz="2000" b="1" kern="100" dirty="0">
                <a:solidFill>
                  <a:srgbClr val="4F81BD">
                    <a:lumMod val="7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Faturalar </a:t>
            </a:r>
            <a:r>
              <a:rPr lang="tr-TR" sz="2000" b="1" kern="1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yürütücü öğrenci ya da proje ortakları </a:t>
            </a:r>
            <a:r>
              <a:rPr lang="tr-TR" sz="2000" b="1" kern="100" dirty="0">
                <a:solidFill>
                  <a:srgbClr val="4F81BD">
                    <a:lumMod val="7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adına kesilmelidir. </a:t>
            </a:r>
          </a:p>
          <a:p>
            <a:pPr marL="0" lvl="0" indent="0" algn="just">
              <a:lnSpc>
                <a:spcPct val="107000"/>
              </a:lnSpc>
              <a:spcAft>
                <a:spcPts val="800"/>
              </a:spcAft>
              <a:buNone/>
              <a:defRPr/>
            </a:pPr>
            <a:r>
              <a:rPr lang="tr-TR" sz="2000" b="1" kern="100" dirty="0">
                <a:solidFill>
                  <a:srgbClr val="4F81BD">
                    <a:lumMod val="7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Fatura üzerinde; </a:t>
            </a:r>
            <a:r>
              <a:rPr lang="tr-TR" sz="2000" b="1" kern="1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 yürütücüsü veya ortaklarına</a:t>
            </a:r>
            <a:r>
              <a:rPr lang="tr-TR" sz="2000" b="1" kern="100" dirty="0">
                <a:solidFill>
                  <a:srgbClr val="4F81BD">
                    <a:lumMod val="7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ait ‘Ad Soyadı’ </a:t>
            </a:r>
            <a:r>
              <a:rPr lang="tr-TR" sz="1600" b="1" i="1" kern="100" dirty="0">
                <a:solidFill>
                  <a:srgbClr val="4F81BD">
                    <a:lumMod val="7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(kısaltma olmadan tam isim olarak), </a:t>
            </a:r>
            <a:r>
              <a:rPr lang="tr-TR" sz="2000" b="1" kern="100" dirty="0">
                <a:solidFill>
                  <a:srgbClr val="4F81BD">
                    <a:lumMod val="7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TCKN </a:t>
            </a:r>
            <a:r>
              <a:rPr lang="tr-TR" sz="1600" b="1" i="1" kern="100" dirty="0">
                <a:solidFill>
                  <a:srgbClr val="4F81BD">
                    <a:lumMod val="7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(Türkiye Cumhuriyeti Kimlik Numarası)</a:t>
            </a:r>
            <a:r>
              <a:rPr lang="tr-TR" sz="2000" b="1" kern="100" dirty="0">
                <a:solidFill>
                  <a:srgbClr val="4F81BD">
                    <a:lumMod val="7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veya VKN </a:t>
            </a:r>
            <a:r>
              <a:rPr lang="tr-TR" sz="1600" b="1" i="1" kern="100" dirty="0">
                <a:solidFill>
                  <a:srgbClr val="4F81BD">
                    <a:lumMod val="7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(Vergi Kimlik Numarası) </a:t>
            </a:r>
            <a:r>
              <a:rPr lang="tr-TR" sz="2000" b="1" kern="100" dirty="0">
                <a:solidFill>
                  <a:srgbClr val="4F81BD">
                    <a:lumMod val="7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yer almalıdır.</a:t>
            </a:r>
          </a:p>
          <a:p>
            <a:pPr marL="0" lvl="0" indent="0" algn="just">
              <a:lnSpc>
                <a:spcPct val="107000"/>
              </a:lnSpc>
              <a:spcAft>
                <a:spcPts val="800"/>
              </a:spcAft>
              <a:buNone/>
              <a:defRPr/>
            </a:pPr>
            <a:r>
              <a:rPr lang="tr-TR" sz="2000" b="1" kern="100" dirty="0">
                <a:solidFill>
                  <a:srgbClr val="4F81BD">
                    <a:lumMod val="7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Üzerinde isim bulunmayan fiş dökümleri </a:t>
            </a:r>
            <a:r>
              <a:rPr lang="tr-TR" sz="1600" b="1" i="1" kern="100" dirty="0" smtClean="0">
                <a:solidFill>
                  <a:srgbClr val="4F81BD">
                    <a:lumMod val="7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(bütçede var ise akaryakıt </a:t>
            </a:r>
            <a:r>
              <a:rPr lang="tr-TR" sz="1600" b="1" i="1" kern="100" dirty="0">
                <a:solidFill>
                  <a:srgbClr val="4F81BD">
                    <a:lumMod val="7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fişleri hariç) </a:t>
            </a:r>
            <a:r>
              <a:rPr lang="tr-TR" sz="2000" b="1" kern="100" dirty="0">
                <a:solidFill>
                  <a:srgbClr val="4F81BD">
                    <a:lumMod val="7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geçersiz harcama sayılır ve iadesi talep edilir. </a:t>
            </a:r>
            <a:endParaRPr lang="tr-TR" sz="2000" b="1" dirty="0">
              <a:solidFill>
                <a:srgbClr val="4F81BD">
                  <a:lumMod val="75000"/>
                </a:srgbClr>
              </a:solidFill>
            </a:endParaRPr>
          </a:p>
          <a:p>
            <a:pPr marL="0" indent="0" algn="just">
              <a:buNone/>
            </a:pPr>
            <a:endParaRPr lang="tr-TR" sz="2000" b="1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marL="0" indent="0" algn="just">
              <a:buNone/>
            </a:pPr>
            <a:r>
              <a:rPr lang="tr-TR" sz="2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	</a:t>
            </a: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www.sakarya.edu.tr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2698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unum_Sablon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unu1" id="{B53B6D98-E29A-4E26-8E4E-0A111BAFADED}" vid="{95A19400-8BF6-4A72-B281-0F5A18BCF85B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sunum_01</Template>
  <TotalTime>809</TotalTime>
  <Words>220</Words>
  <Application>Microsoft Office PowerPoint</Application>
  <PresentationFormat>Ekran Gösterisi (4:3)</PresentationFormat>
  <Paragraphs>126</Paragraphs>
  <Slides>18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18</vt:i4>
      </vt:variant>
    </vt:vector>
  </HeadingPairs>
  <TitlesOfParts>
    <vt:vector size="24" baseType="lpstr">
      <vt:lpstr>Arial</vt:lpstr>
      <vt:lpstr>Calibri</vt:lpstr>
      <vt:lpstr>times new roman</vt:lpstr>
      <vt:lpstr>times new roman</vt:lpstr>
      <vt:lpstr>verdana</vt:lpstr>
      <vt:lpstr>Sunum_Sablon</vt:lpstr>
      <vt:lpstr>TÜBİTAK  2209 PROJESİ</vt:lpstr>
      <vt:lpstr>PROJENİN BAŞLAMA VE BİTİŞ TARİHİ NEDİR?</vt:lpstr>
      <vt:lpstr>DESTEK MİKTARI  HANGİ HESABA YATIRILMAKTADIR?</vt:lpstr>
      <vt:lpstr>‘SANAYİ KURULUŞU ONAY YAZISI’ ÖRNEĞİ</vt:lpstr>
      <vt:lpstr>DESTEĞİ NASIL KULLANABİLİRİZ?</vt:lpstr>
      <vt:lpstr>DESTEĞİ NASIL KULLANABİLİRİZ?</vt:lpstr>
      <vt:lpstr>ALINACAK MAKİNE/TEÇHİZAT VE DEMİRBAŞLARIN ÜNİVERSİTEYE KAYIT EDİLMESİ</vt:lpstr>
      <vt:lpstr>ÖRNEK TAŞINIR İŞLEM FİŞİ</vt:lpstr>
      <vt:lpstr>FATURA İŞLEMLERİ NASIL YAPILIR?</vt:lpstr>
      <vt:lpstr>FATURA ÖRNEKLERİ</vt:lpstr>
      <vt:lpstr>KALAN TUTARLARIN İADESİ HANGİ HESABA YATIRILIR?</vt:lpstr>
      <vt:lpstr>e-BİDEB SİSTEMİNE HANGİ BELGELER YÜKLENMELİDİR?</vt:lpstr>
      <vt:lpstr>E-BİDEB BİLGİ GİRİŞ EKRANI</vt:lpstr>
      <vt:lpstr>FATURA BİLGİ GİRİŞ EKRANI</vt:lpstr>
      <vt:lpstr>2209 – A SONUÇ RAPORU</vt:lpstr>
      <vt:lpstr>2209-B SONUÇ RAPORU</vt:lpstr>
      <vt:lpstr>BİLGİ ALMAK VE SORULARINIZ İÇİN;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Sau</dc:creator>
  <cp:lastModifiedBy>Sau</cp:lastModifiedBy>
  <cp:revision>154</cp:revision>
  <dcterms:created xsi:type="dcterms:W3CDTF">2020-03-15T11:21:23Z</dcterms:created>
  <dcterms:modified xsi:type="dcterms:W3CDTF">2023-10-16T07:05:28Z</dcterms:modified>
</cp:coreProperties>
</file>