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3" r:id="rId3"/>
    <p:sldId id="257" r:id="rId4"/>
    <p:sldId id="259" r:id="rId5"/>
    <p:sldId id="260" r:id="rId6"/>
    <p:sldId id="264" r:id="rId7"/>
    <p:sldId id="268" r:id="rId8"/>
    <p:sldId id="278" r:id="rId9"/>
    <p:sldId id="292" r:id="rId10"/>
    <p:sldId id="267" r:id="rId11"/>
    <p:sldId id="281" r:id="rId12"/>
    <p:sldId id="266" r:id="rId13"/>
    <p:sldId id="295" r:id="rId14"/>
    <p:sldId id="276" r:id="rId15"/>
    <p:sldId id="269" r:id="rId16"/>
    <p:sldId id="271" r:id="rId17"/>
    <p:sldId id="272" r:id="rId18"/>
    <p:sldId id="274" r:id="rId19"/>
    <p:sldId id="279" r:id="rId20"/>
    <p:sldId id="287" r:id="rId21"/>
    <p:sldId id="282" r:id="rId22"/>
    <p:sldId id="283" r:id="rId23"/>
    <p:sldId id="284" r:id="rId24"/>
    <p:sldId id="285" r:id="rId25"/>
    <p:sldId id="286" r:id="rId26"/>
    <p:sldId id="288" r:id="rId27"/>
    <p:sldId id="296" r:id="rId28"/>
    <p:sldId id="280" r:id="rId29"/>
    <p:sldId id="291" r:id="rId30"/>
    <p:sldId id="294"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260" autoAdjust="0"/>
  </p:normalViewPr>
  <p:slideViewPr>
    <p:cSldViewPr snapToGrid="0">
      <p:cViewPr>
        <p:scale>
          <a:sx n="70" d="100"/>
          <a:sy n="70" d="100"/>
        </p:scale>
        <p:origin x="451" y="13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42CE-6462-4681-9CE2-146C784639FC}" type="datetimeFigureOut">
              <a:rPr lang="tr-TR" smtClean="0"/>
              <a:t>31.07.2024</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08246-1172-41AA-B950-751D8E646ED7}" type="slidenum">
              <a:rPr lang="tr-TR" smtClean="0"/>
              <a:t>‹#›</a:t>
            </a:fld>
            <a:endParaRPr lang="tr-TR"/>
          </a:p>
        </p:txBody>
      </p:sp>
    </p:spTree>
    <p:extLst>
      <p:ext uri="{BB962C8B-B14F-4D97-AF65-F5344CB8AC3E}">
        <p14:creationId xmlns:p14="http://schemas.microsoft.com/office/powerpoint/2010/main" val="27879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4</a:t>
            </a:fld>
            <a:endParaRPr lang="tr-TR"/>
          </a:p>
        </p:txBody>
      </p:sp>
    </p:spTree>
    <p:extLst>
      <p:ext uri="{BB962C8B-B14F-4D97-AF65-F5344CB8AC3E}">
        <p14:creationId xmlns:p14="http://schemas.microsoft.com/office/powerpoint/2010/main" val="3468988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16</a:t>
            </a:fld>
            <a:endParaRPr lang="tr-TR"/>
          </a:p>
        </p:txBody>
      </p:sp>
    </p:spTree>
    <p:extLst>
      <p:ext uri="{BB962C8B-B14F-4D97-AF65-F5344CB8AC3E}">
        <p14:creationId xmlns:p14="http://schemas.microsoft.com/office/powerpoint/2010/main" val="232394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17</a:t>
            </a:fld>
            <a:endParaRPr lang="tr-TR"/>
          </a:p>
        </p:txBody>
      </p:sp>
    </p:spTree>
    <p:extLst>
      <p:ext uri="{BB962C8B-B14F-4D97-AF65-F5344CB8AC3E}">
        <p14:creationId xmlns:p14="http://schemas.microsoft.com/office/powerpoint/2010/main" val="267891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7908246-1172-41AA-B950-751D8E646ED7}" type="slidenum">
              <a:rPr lang="tr-TR" smtClean="0"/>
              <a:t>30</a:t>
            </a:fld>
            <a:endParaRPr lang="tr-TR"/>
          </a:p>
        </p:txBody>
      </p:sp>
    </p:spTree>
    <p:extLst>
      <p:ext uri="{BB962C8B-B14F-4D97-AF65-F5344CB8AC3E}">
        <p14:creationId xmlns:p14="http://schemas.microsoft.com/office/powerpoint/2010/main" val="233412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5</a:t>
            </a:fld>
            <a:endParaRPr lang="tr-TR"/>
          </a:p>
        </p:txBody>
      </p:sp>
    </p:spTree>
    <p:extLst>
      <p:ext uri="{BB962C8B-B14F-4D97-AF65-F5344CB8AC3E}">
        <p14:creationId xmlns:p14="http://schemas.microsoft.com/office/powerpoint/2010/main" val="408546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7</a:t>
            </a:fld>
            <a:endParaRPr lang="tr-TR"/>
          </a:p>
        </p:txBody>
      </p:sp>
    </p:spTree>
    <p:extLst>
      <p:ext uri="{BB962C8B-B14F-4D97-AF65-F5344CB8AC3E}">
        <p14:creationId xmlns:p14="http://schemas.microsoft.com/office/powerpoint/2010/main" val="151846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8</a:t>
            </a:fld>
            <a:endParaRPr lang="tr-TR"/>
          </a:p>
        </p:txBody>
      </p:sp>
    </p:spTree>
    <p:extLst>
      <p:ext uri="{BB962C8B-B14F-4D97-AF65-F5344CB8AC3E}">
        <p14:creationId xmlns:p14="http://schemas.microsoft.com/office/powerpoint/2010/main" val="4265995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9</a:t>
            </a:fld>
            <a:endParaRPr lang="tr-TR"/>
          </a:p>
        </p:txBody>
      </p:sp>
    </p:spTree>
    <p:extLst>
      <p:ext uri="{BB962C8B-B14F-4D97-AF65-F5344CB8AC3E}">
        <p14:creationId xmlns:p14="http://schemas.microsoft.com/office/powerpoint/2010/main" val="20499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12</a:t>
            </a:fld>
            <a:endParaRPr lang="tr-TR"/>
          </a:p>
        </p:txBody>
      </p:sp>
    </p:spTree>
    <p:extLst>
      <p:ext uri="{BB962C8B-B14F-4D97-AF65-F5344CB8AC3E}">
        <p14:creationId xmlns:p14="http://schemas.microsoft.com/office/powerpoint/2010/main" val="3298963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13</a:t>
            </a:fld>
            <a:endParaRPr lang="tr-TR"/>
          </a:p>
        </p:txBody>
      </p:sp>
    </p:spTree>
    <p:extLst>
      <p:ext uri="{BB962C8B-B14F-4D97-AF65-F5344CB8AC3E}">
        <p14:creationId xmlns:p14="http://schemas.microsoft.com/office/powerpoint/2010/main" val="1968189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14</a:t>
            </a:fld>
            <a:endParaRPr lang="tr-TR"/>
          </a:p>
        </p:txBody>
      </p:sp>
    </p:spTree>
    <p:extLst>
      <p:ext uri="{BB962C8B-B14F-4D97-AF65-F5344CB8AC3E}">
        <p14:creationId xmlns:p14="http://schemas.microsoft.com/office/powerpoint/2010/main" val="368846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7908246-1172-41AA-B950-751D8E646ED7}" type="slidenum">
              <a:rPr lang="tr-TR" smtClean="0"/>
              <a:t>15</a:t>
            </a:fld>
            <a:endParaRPr lang="tr-TR"/>
          </a:p>
        </p:txBody>
      </p:sp>
    </p:spTree>
    <p:extLst>
      <p:ext uri="{BB962C8B-B14F-4D97-AF65-F5344CB8AC3E}">
        <p14:creationId xmlns:p14="http://schemas.microsoft.com/office/powerpoint/2010/main" val="195359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95AB3742-E9C8-4893-9E87-14EC2AF909DD}" type="datetimeFigureOut">
              <a:rPr lang="tr-TR" smtClean="0"/>
              <a:t>31.07.2024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294386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95AB3742-E9C8-4893-9E87-14EC2AF909DD}" type="datetimeFigureOut">
              <a:rPr lang="tr-TR" smtClean="0"/>
              <a:t>31.07.2024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317931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95AB3742-E9C8-4893-9E87-14EC2AF909DD}" type="datetimeFigureOut">
              <a:rPr lang="tr-TR" smtClean="0"/>
              <a:t>31.07.2024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292966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95AB3742-E9C8-4893-9E87-14EC2AF909DD}" type="datetimeFigureOut">
              <a:rPr lang="tr-TR" smtClean="0"/>
              <a:t>31.07.2024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197648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AB3742-E9C8-4893-9E87-14EC2AF909DD}" type="datetimeFigureOut">
              <a:rPr lang="tr-TR" smtClean="0"/>
              <a:t>31.07.2024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391177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95AB3742-E9C8-4893-9E87-14EC2AF909DD}" type="datetimeFigureOut">
              <a:rPr lang="tr-TR" smtClean="0"/>
              <a:t>31.07.2024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32883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95AB3742-E9C8-4893-9E87-14EC2AF909DD}" type="datetimeFigureOut">
              <a:rPr lang="tr-TR" smtClean="0"/>
              <a:t>31.07.2024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303355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95AB3742-E9C8-4893-9E87-14EC2AF909DD}" type="datetimeFigureOut">
              <a:rPr lang="tr-TR" smtClean="0"/>
              <a:t>31.07.2024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425649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B3742-E9C8-4893-9E87-14EC2AF909DD}" type="datetimeFigureOut">
              <a:rPr lang="tr-TR" smtClean="0"/>
              <a:t>31.07.2024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251140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AB3742-E9C8-4893-9E87-14EC2AF909DD}" type="datetimeFigureOut">
              <a:rPr lang="tr-TR" smtClean="0"/>
              <a:t>31.07.2024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156589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AB3742-E9C8-4893-9E87-14EC2AF909DD}" type="datetimeFigureOut">
              <a:rPr lang="tr-TR" smtClean="0"/>
              <a:t>31.07.2024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8168D42-10FC-409A-9C30-4FE66AB79969}" type="slidenum">
              <a:rPr lang="tr-TR" smtClean="0"/>
              <a:t>‹#›</a:t>
            </a:fld>
            <a:endParaRPr lang="tr-TR"/>
          </a:p>
        </p:txBody>
      </p:sp>
    </p:spTree>
    <p:extLst>
      <p:ext uri="{BB962C8B-B14F-4D97-AF65-F5344CB8AC3E}">
        <p14:creationId xmlns:p14="http://schemas.microsoft.com/office/powerpoint/2010/main" val="225631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
            <a:lum/>
          </a:blip>
          <a:srcRect/>
          <a:stretch>
            <a:fillRect t="-58000" b="-5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B3742-E9C8-4893-9E87-14EC2AF909DD}" type="datetimeFigureOut">
              <a:rPr lang="tr-TR" smtClean="0"/>
              <a:t>31.07.2024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68D42-10FC-409A-9C30-4FE66AB79969}" type="slidenum">
              <a:rPr lang="tr-TR" smtClean="0"/>
              <a:t>‹#›</a:t>
            </a:fld>
            <a:endParaRPr lang="tr-TR"/>
          </a:p>
        </p:txBody>
      </p:sp>
    </p:spTree>
    <p:extLst>
      <p:ext uri="{BB962C8B-B14F-4D97-AF65-F5344CB8AC3E}">
        <p14:creationId xmlns:p14="http://schemas.microsoft.com/office/powerpoint/2010/main" val="3639097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s.sakarya.edu.t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sedaucar@sakarya.edu.tr" TargetMode="External"/><Relationship Id="rId7" Type="http://schemas.openxmlformats.org/officeDocument/2006/relationships/hyperlink" Target="mailto:asevin@sakarya.edu.t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omeryavuz@sakarya.edu.tr" TargetMode="External"/><Relationship Id="rId5" Type="http://schemas.openxmlformats.org/officeDocument/2006/relationships/hyperlink" Target="mailto:mustafakilic@sakarya.edu.tr" TargetMode="External"/><Relationship Id="rId4" Type="http://schemas.openxmlformats.org/officeDocument/2006/relationships/hyperlink" Target="mailto:yasinaltunbasak@sakarya.edu.t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t="-58000" b="-5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9010" y="3991546"/>
            <a:ext cx="9144000" cy="1655762"/>
          </a:xfrm>
        </p:spPr>
        <p:txBody>
          <a:bodyPr>
            <a:normAutofit/>
          </a:bodyPr>
          <a:lstStyle/>
          <a:p>
            <a:r>
              <a:rPr lang="tr-TR" sz="2600" dirty="0" smtClean="0"/>
              <a:t>Bilgisayar Mühendisliği </a:t>
            </a:r>
            <a:r>
              <a:rPr lang="tr-TR" sz="2600" dirty="0"/>
              <a:t>Bölümü</a:t>
            </a:r>
          </a:p>
          <a:p>
            <a:r>
              <a:rPr lang="tr-TR" sz="2600" dirty="0"/>
              <a:t>Staj Bilgilendirme Sunumu</a:t>
            </a:r>
          </a:p>
        </p:txBody>
      </p:sp>
      <p:pic>
        <p:nvPicPr>
          <p:cNvPr id="1027" name="Picture 3" descr="C:\Users\orcunholta\Desktop\saü logoooo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8849" y="637673"/>
            <a:ext cx="2181440" cy="2956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92438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31" y="190806"/>
            <a:ext cx="10515600" cy="1325563"/>
          </a:xfrm>
        </p:spPr>
        <p:txBody>
          <a:bodyPr>
            <a:normAutofit/>
          </a:bodyPr>
          <a:lstStyle/>
          <a:p>
            <a:r>
              <a:rPr lang="tr-TR" sz="4000" dirty="0"/>
              <a:t>Staj Türleri</a:t>
            </a:r>
          </a:p>
        </p:txBody>
      </p:sp>
      <p:sp>
        <p:nvSpPr>
          <p:cNvPr id="4" name="TextBox 3"/>
          <p:cNvSpPr txBox="1"/>
          <p:nvPr/>
        </p:nvSpPr>
        <p:spPr>
          <a:xfrm>
            <a:off x="1999654" y="1632483"/>
            <a:ext cx="2360070" cy="553998"/>
          </a:xfrm>
          <a:prstGeom prst="rect">
            <a:avLst/>
          </a:prstGeom>
          <a:noFill/>
        </p:spPr>
        <p:txBody>
          <a:bodyPr wrap="none" rtlCol="0">
            <a:spAutoFit/>
          </a:bodyPr>
          <a:lstStyle/>
          <a:p>
            <a:r>
              <a:rPr lang="tr-TR" sz="3000" dirty="0" smtClean="0"/>
              <a:t>Donanım </a:t>
            </a:r>
            <a:r>
              <a:rPr lang="tr-TR" sz="3000" dirty="0"/>
              <a:t>Stajı</a:t>
            </a:r>
          </a:p>
        </p:txBody>
      </p:sp>
      <p:sp>
        <p:nvSpPr>
          <p:cNvPr id="5" name="TextBox 4"/>
          <p:cNvSpPr txBox="1"/>
          <p:nvPr/>
        </p:nvSpPr>
        <p:spPr>
          <a:xfrm>
            <a:off x="8058582" y="1632483"/>
            <a:ext cx="2006255" cy="553998"/>
          </a:xfrm>
          <a:prstGeom prst="rect">
            <a:avLst/>
          </a:prstGeom>
          <a:noFill/>
        </p:spPr>
        <p:txBody>
          <a:bodyPr wrap="none" rtlCol="0">
            <a:spAutoFit/>
          </a:bodyPr>
          <a:lstStyle/>
          <a:p>
            <a:r>
              <a:rPr lang="tr-TR" sz="3000" dirty="0"/>
              <a:t>Yazılım Stajı</a:t>
            </a:r>
          </a:p>
        </p:txBody>
      </p:sp>
      <p:pic>
        <p:nvPicPr>
          <p:cNvPr id="3" name="Resim 2"/>
          <p:cNvPicPr>
            <a:picLocks noChangeAspect="1"/>
          </p:cNvPicPr>
          <p:nvPr/>
        </p:nvPicPr>
        <p:blipFill>
          <a:blip r:embed="rId2"/>
          <a:stretch>
            <a:fillRect/>
          </a:stretch>
        </p:blipFill>
        <p:spPr>
          <a:xfrm>
            <a:off x="786691" y="2443304"/>
            <a:ext cx="4928309" cy="3452159"/>
          </a:xfrm>
          <a:prstGeom prst="rect">
            <a:avLst/>
          </a:prstGeom>
        </p:spPr>
      </p:pic>
      <p:pic>
        <p:nvPicPr>
          <p:cNvPr id="6" name="Resim 5"/>
          <p:cNvPicPr>
            <a:picLocks noChangeAspect="1"/>
          </p:cNvPicPr>
          <p:nvPr/>
        </p:nvPicPr>
        <p:blipFill>
          <a:blip r:embed="rId3"/>
          <a:stretch>
            <a:fillRect/>
          </a:stretch>
        </p:blipFill>
        <p:spPr>
          <a:xfrm>
            <a:off x="6254095" y="2443303"/>
            <a:ext cx="5051214" cy="3452159"/>
          </a:xfrm>
          <a:prstGeom prst="rect">
            <a:avLst/>
          </a:prstGeom>
        </p:spPr>
      </p:pic>
    </p:spTree>
    <p:extLst>
      <p:ext uri="{BB962C8B-B14F-4D97-AF65-F5344CB8AC3E}">
        <p14:creationId xmlns:p14="http://schemas.microsoft.com/office/powerpoint/2010/main" val="114760022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p:tgtEl>
                                          <p:spTgt spid="4"/>
                                        </p:tgtEl>
                                      </p:cBhvr>
                                    </p:animEffect>
                                    <p:anim calcmode="lin" valueType="num">
                                      <p:cBhvr>
                                        <p:cTn id="8" dur="800" fill="hold"/>
                                        <p:tgtEl>
                                          <p:spTgt spid="4"/>
                                        </p:tgtEl>
                                        <p:attrNameLst>
                                          <p:attrName>ppt_x</p:attrName>
                                        </p:attrNameLst>
                                      </p:cBhvr>
                                      <p:tavLst>
                                        <p:tav tm="0">
                                          <p:val>
                                            <p:strVal val="#ppt_x"/>
                                          </p:val>
                                        </p:tav>
                                        <p:tav tm="100000">
                                          <p:val>
                                            <p:strVal val="#ppt_x"/>
                                          </p:val>
                                        </p:tav>
                                      </p:tavLst>
                                    </p:anim>
                                    <p:anim calcmode="lin" valueType="num">
                                      <p:cBhvr>
                                        <p:cTn id="9" dur="8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800"/>
                                        <p:tgtEl>
                                          <p:spTgt spid="5"/>
                                        </p:tgtEl>
                                      </p:cBhvr>
                                    </p:animEffect>
                                    <p:anim calcmode="lin" valueType="num">
                                      <p:cBhvr>
                                        <p:cTn id="15" dur="800" fill="hold"/>
                                        <p:tgtEl>
                                          <p:spTgt spid="5"/>
                                        </p:tgtEl>
                                        <p:attrNameLst>
                                          <p:attrName>ppt_x</p:attrName>
                                        </p:attrNameLst>
                                      </p:cBhvr>
                                      <p:tavLst>
                                        <p:tav tm="0">
                                          <p:val>
                                            <p:strVal val="#ppt_x"/>
                                          </p:val>
                                        </p:tav>
                                        <p:tav tm="100000">
                                          <p:val>
                                            <p:strVal val="#ppt_x"/>
                                          </p:val>
                                        </p:tav>
                                      </p:tavLst>
                                    </p:anim>
                                    <p:anim calcmode="lin" valueType="num">
                                      <p:cBhvr>
                                        <p:cTn id="16" dur="8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Yeri</a:t>
            </a:r>
            <a:endParaRPr lang="en-US" sz="4000" dirty="0"/>
          </a:p>
        </p:txBody>
      </p:sp>
      <p:sp>
        <p:nvSpPr>
          <p:cNvPr id="4" name="Metin kutusu 3"/>
          <p:cNvSpPr txBox="1"/>
          <p:nvPr/>
        </p:nvSpPr>
        <p:spPr>
          <a:xfrm>
            <a:off x="406400" y="2061028"/>
            <a:ext cx="11263086" cy="4154984"/>
          </a:xfrm>
          <a:prstGeom prst="rect">
            <a:avLst/>
          </a:prstGeom>
          <a:noFill/>
        </p:spPr>
        <p:txBody>
          <a:bodyPr wrap="square" rtlCol="0">
            <a:spAutoFit/>
          </a:bodyPr>
          <a:lstStyle/>
          <a:p>
            <a:pPr marL="800100" lvl="1" indent="-342900" algn="just">
              <a:buFont typeface="Arial" panose="020B0604020202020204" pitchFamily="34" charset="0"/>
              <a:buChar char="•"/>
            </a:pPr>
            <a:r>
              <a:rPr lang="tr-TR" sz="2400" dirty="0"/>
              <a:t>Bir iş yerinde staj yapılabilmesi için işyerinde stajyeri denetlemek üzere </a:t>
            </a:r>
            <a:r>
              <a:rPr lang="tr-TR" sz="2400" dirty="0" smtClean="0"/>
              <a:t>ilgili </a:t>
            </a:r>
            <a:r>
              <a:rPr lang="tr-TR" sz="2400" dirty="0"/>
              <a:t>bir mühendislik bölümünden (bilgisayar, elektrik, elektronik, </a:t>
            </a:r>
            <a:r>
              <a:rPr lang="tr-TR" sz="2400" dirty="0" err="1" smtClean="0"/>
              <a:t>endüstri,makine</a:t>
            </a:r>
            <a:r>
              <a:rPr lang="tr-TR" sz="2400" dirty="0" smtClean="0"/>
              <a:t>, </a:t>
            </a:r>
            <a:r>
              <a:rPr lang="tr-TR" sz="2400" dirty="0" err="1" smtClean="0"/>
              <a:t>mekatronik,yazılım</a:t>
            </a:r>
            <a:r>
              <a:rPr lang="tr-TR" sz="2400" dirty="0" smtClean="0"/>
              <a:t>, </a:t>
            </a:r>
            <a:r>
              <a:rPr lang="tr-TR" sz="2400" dirty="0"/>
              <a:t>vs.) </a:t>
            </a:r>
            <a:r>
              <a:rPr lang="tr-TR" sz="2400" dirty="0" smtClean="0"/>
              <a:t>mezun </a:t>
            </a:r>
            <a:r>
              <a:rPr lang="tr-TR" sz="2400" dirty="0"/>
              <a:t>ve en az lisans derecesine sahip çalışan(</a:t>
            </a:r>
            <a:r>
              <a:rPr lang="tr-TR" sz="2400" dirty="0" err="1"/>
              <a:t>lar</a:t>
            </a:r>
            <a:r>
              <a:rPr lang="tr-TR" sz="2400" dirty="0"/>
              <a:t>)</a:t>
            </a:r>
            <a:r>
              <a:rPr lang="tr-TR" sz="2400" dirty="0" err="1"/>
              <a:t>ın</a:t>
            </a:r>
            <a:r>
              <a:rPr lang="tr-TR" sz="2400" dirty="0"/>
              <a:t> olması </a:t>
            </a:r>
            <a:r>
              <a:rPr lang="tr-TR" sz="2400" dirty="0" smtClean="0"/>
              <a:t>zorunludur.</a:t>
            </a:r>
          </a:p>
          <a:p>
            <a:pPr lvl="1"/>
            <a:endParaRPr lang="tr-TR" sz="2400" dirty="0"/>
          </a:p>
          <a:p>
            <a:pPr marL="800100" lvl="1" indent="-342900">
              <a:buFont typeface="Arial" panose="020B0604020202020204" pitchFamily="34" charset="0"/>
              <a:buChar char="•"/>
            </a:pPr>
            <a:r>
              <a:rPr lang="en-US" sz="2400" dirty="0" err="1"/>
              <a:t>Yukarıda</a:t>
            </a:r>
            <a:r>
              <a:rPr lang="en-US" sz="2400" dirty="0"/>
              <a:t> </a:t>
            </a:r>
            <a:r>
              <a:rPr lang="en-US" sz="2400" dirty="0" err="1"/>
              <a:t>belirtilen</a:t>
            </a:r>
            <a:r>
              <a:rPr lang="en-US" sz="2400" dirty="0"/>
              <a:t> </a:t>
            </a:r>
            <a:r>
              <a:rPr lang="en-US" sz="2400" dirty="0" err="1"/>
              <a:t>mühendislik</a:t>
            </a:r>
            <a:r>
              <a:rPr lang="en-US" sz="2400" dirty="0"/>
              <a:t> </a:t>
            </a:r>
            <a:r>
              <a:rPr lang="en-US" sz="2400" dirty="0" err="1"/>
              <a:t>alanlarının</a:t>
            </a:r>
            <a:r>
              <a:rPr lang="en-US" sz="2400" dirty="0"/>
              <a:t> </a:t>
            </a:r>
            <a:r>
              <a:rPr lang="en-US" sz="2400" dirty="0" err="1"/>
              <a:t>dışındaki</a:t>
            </a:r>
            <a:r>
              <a:rPr lang="en-US" sz="2400" dirty="0"/>
              <a:t> </a:t>
            </a:r>
            <a:r>
              <a:rPr lang="en-US" sz="2400" dirty="0" err="1"/>
              <a:t>bölümler</a:t>
            </a:r>
            <a:r>
              <a:rPr lang="en-US" sz="2400" dirty="0"/>
              <a:t> </a:t>
            </a:r>
            <a:r>
              <a:rPr lang="en-US" sz="2400" dirty="0" err="1"/>
              <a:t>için</a:t>
            </a:r>
            <a:r>
              <a:rPr lang="en-US" sz="2400" dirty="0"/>
              <a:t> </a:t>
            </a:r>
            <a:r>
              <a:rPr lang="en-US" sz="2400" dirty="0" err="1"/>
              <a:t>komisyon</a:t>
            </a:r>
            <a:r>
              <a:rPr lang="en-US" sz="2400" dirty="0"/>
              <a:t> </a:t>
            </a:r>
            <a:r>
              <a:rPr lang="en-US" sz="2400" dirty="0" err="1"/>
              <a:t>onayı</a:t>
            </a:r>
            <a:r>
              <a:rPr lang="en-US" sz="2400" dirty="0"/>
              <a:t> </a:t>
            </a:r>
            <a:r>
              <a:rPr lang="en-US" sz="2400" dirty="0" err="1"/>
              <a:t>alınmalıdır</a:t>
            </a:r>
            <a:r>
              <a:rPr lang="en-US" sz="2400" dirty="0"/>
              <a:t>. </a:t>
            </a:r>
            <a:endParaRPr lang="tr-TR" sz="2400" dirty="0" smtClean="0"/>
          </a:p>
          <a:p>
            <a:pPr lvl="1"/>
            <a:endParaRPr lang="tr-TR" sz="2400" dirty="0"/>
          </a:p>
          <a:p>
            <a:pPr marL="800100" lvl="1" indent="-342900">
              <a:buFont typeface="Arial" panose="020B0604020202020204" pitchFamily="34" charset="0"/>
              <a:buChar char="•"/>
            </a:pPr>
            <a:r>
              <a:rPr lang="en-US" sz="2400" dirty="0" err="1"/>
              <a:t>Bir</a:t>
            </a:r>
            <a:r>
              <a:rPr lang="en-US" sz="2400" dirty="0"/>
              <a:t> </a:t>
            </a:r>
            <a:r>
              <a:rPr lang="en-US" sz="2400" dirty="0" err="1"/>
              <a:t>işyerinde</a:t>
            </a:r>
            <a:r>
              <a:rPr lang="en-US" sz="2400" dirty="0"/>
              <a:t> </a:t>
            </a:r>
            <a:r>
              <a:rPr lang="en-US" sz="2400" dirty="0" err="1"/>
              <a:t>staj</a:t>
            </a:r>
            <a:r>
              <a:rPr lang="en-US" sz="2400" dirty="0"/>
              <a:t> </a:t>
            </a:r>
            <a:r>
              <a:rPr lang="en-US" sz="2400" dirty="0" err="1"/>
              <a:t>yapılıp</a:t>
            </a:r>
            <a:r>
              <a:rPr lang="en-US" sz="2400" dirty="0"/>
              <a:t> </a:t>
            </a:r>
            <a:r>
              <a:rPr lang="en-US" sz="2400" dirty="0" err="1"/>
              <a:t>yapılamayacağı</a:t>
            </a:r>
            <a:r>
              <a:rPr lang="en-US" sz="2400" dirty="0"/>
              <a:t> </a:t>
            </a:r>
            <a:r>
              <a:rPr lang="en-US" sz="2400" dirty="0" err="1"/>
              <a:t>Bölüm</a:t>
            </a:r>
            <a:r>
              <a:rPr lang="en-US" sz="2400" dirty="0"/>
              <a:t> </a:t>
            </a:r>
            <a:r>
              <a:rPr lang="en-US" sz="2400" dirty="0" err="1"/>
              <a:t>Staj</a:t>
            </a:r>
            <a:r>
              <a:rPr lang="en-US" sz="2400" dirty="0"/>
              <a:t> </a:t>
            </a:r>
            <a:r>
              <a:rPr lang="en-US" sz="2400" dirty="0" err="1"/>
              <a:t>Komisyonu</a:t>
            </a:r>
            <a:r>
              <a:rPr lang="en-US" sz="2400" dirty="0"/>
              <a:t> </a:t>
            </a:r>
            <a:r>
              <a:rPr lang="en-US" sz="2400" dirty="0" err="1"/>
              <a:t>tarafından</a:t>
            </a:r>
            <a:r>
              <a:rPr lang="en-US" sz="2400" dirty="0"/>
              <a:t> </a:t>
            </a:r>
            <a:r>
              <a:rPr lang="en-US" sz="2400" dirty="0" err="1"/>
              <a:t>belirlenir</a:t>
            </a:r>
            <a:r>
              <a:rPr lang="en-US" sz="2400" dirty="0"/>
              <a:t>. Bu </a:t>
            </a:r>
            <a:r>
              <a:rPr lang="en-US" sz="2400" dirty="0" err="1"/>
              <a:t>nedenle</a:t>
            </a:r>
            <a:r>
              <a:rPr lang="en-US" sz="2400" dirty="0"/>
              <a:t> </a:t>
            </a:r>
            <a:r>
              <a:rPr lang="en-US" sz="2400" dirty="0" err="1"/>
              <a:t>öğrenciler</a:t>
            </a:r>
            <a:r>
              <a:rPr lang="en-US" sz="2400" dirty="0"/>
              <a:t> </a:t>
            </a:r>
            <a:r>
              <a:rPr lang="en-US" sz="2400" dirty="0" err="1"/>
              <a:t>Staj</a:t>
            </a:r>
            <a:r>
              <a:rPr lang="en-US" sz="2400" dirty="0"/>
              <a:t> Kabul </a:t>
            </a:r>
            <a:r>
              <a:rPr lang="en-US" sz="2400" dirty="0" err="1"/>
              <a:t>Formlarını</a:t>
            </a:r>
            <a:r>
              <a:rPr lang="en-US" sz="2400" dirty="0"/>
              <a:t> </a:t>
            </a:r>
            <a:r>
              <a:rPr lang="en-US" sz="2400" dirty="0" err="1"/>
              <a:t>iş</a:t>
            </a:r>
            <a:r>
              <a:rPr lang="en-US" sz="2400" dirty="0"/>
              <a:t> </a:t>
            </a:r>
            <a:r>
              <a:rPr lang="en-US" sz="2400" dirty="0" err="1"/>
              <a:t>yerine</a:t>
            </a:r>
            <a:r>
              <a:rPr lang="en-US" sz="2400" dirty="0"/>
              <a:t> </a:t>
            </a:r>
            <a:r>
              <a:rPr lang="en-US" sz="2400" dirty="0" err="1"/>
              <a:t>onaylatmadan</a:t>
            </a:r>
            <a:r>
              <a:rPr lang="en-US" sz="2400" dirty="0"/>
              <a:t> </a:t>
            </a:r>
            <a:r>
              <a:rPr lang="en-US" sz="2400" dirty="0" err="1"/>
              <a:t>önce</a:t>
            </a:r>
            <a:r>
              <a:rPr lang="en-US" sz="2400" dirty="0"/>
              <a:t> </a:t>
            </a:r>
            <a:r>
              <a:rPr lang="en-US" sz="2400" dirty="0" err="1"/>
              <a:t>staj</a:t>
            </a:r>
            <a:r>
              <a:rPr lang="en-US" sz="2400" dirty="0"/>
              <a:t> </a:t>
            </a:r>
            <a:r>
              <a:rPr lang="en-US" sz="2400" dirty="0" err="1"/>
              <a:t>yapacakları</a:t>
            </a:r>
            <a:r>
              <a:rPr lang="en-US" sz="2400" dirty="0"/>
              <a:t> </a:t>
            </a:r>
            <a:r>
              <a:rPr lang="en-US" sz="2400" dirty="0" err="1"/>
              <a:t>yer</a:t>
            </a:r>
            <a:r>
              <a:rPr lang="en-US" sz="2400" dirty="0"/>
              <a:t> </a:t>
            </a:r>
            <a:r>
              <a:rPr lang="en-US" sz="2400" dirty="0" err="1"/>
              <a:t>ile</a:t>
            </a:r>
            <a:r>
              <a:rPr lang="en-US" sz="2400" dirty="0"/>
              <a:t> </a:t>
            </a:r>
            <a:r>
              <a:rPr lang="en-US" sz="2400" dirty="0" err="1"/>
              <a:t>ilgili</a:t>
            </a:r>
            <a:r>
              <a:rPr lang="en-US" sz="2400" dirty="0"/>
              <a:t> </a:t>
            </a:r>
            <a:r>
              <a:rPr lang="en-US" sz="2400" dirty="0" err="1"/>
              <a:t>Bölüm</a:t>
            </a:r>
            <a:r>
              <a:rPr lang="en-US" sz="2400" dirty="0"/>
              <a:t> </a:t>
            </a:r>
            <a:r>
              <a:rPr lang="en-US" sz="2400" dirty="0" err="1"/>
              <a:t>Staj</a:t>
            </a:r>
            <a:r>
              <a:rPr lang="en-US" sz="2400" dirty="0"/>
              <a:t> </a:t>
            </a:r>
            <a:r>
              <a:rPr lang="en-US" sz="2400" dirty="0" err="1"/>
              <a:t>Komisyonu’nun</a:t>
            </a:r>
            <a:r>
              <a:rPr lang="en-US" sz="2400" dirty="0"/>
              <a:t> </a:t>
            </a:r>
            <a:r>
              <a:rPr lang="en-US" sz="2400" dirty="0" err="1"/>
              <a:t>sözlü</a:t>
            </a:r>
            <a:r>
              <a:rPr lang="en-US" sz="2400" dirty="0"/>
              <a:t> </a:t>
            </a:r>
            <a:r>
              <a:rPr lang="en-US" sz="2400" dirty="0" err="1"/>
              <a:t>olarak</a:t>
            </a:r>
            <a:r>
              <a:rPr lang="en-US" sz="2400" dirty="0"/>
              <a:t> </a:t>
            </a:r>
            <a:r>
              <a:rPr lang="en-US" sz="2400" dirty="0" err="1"/>
              <a:t>onayını</a:t>
            </a:r>
            <a:r>
              <a:rPr lang="en-US" sz="2400" dirty="0"/>
              <a:t> </a:t>
            </a:r>
            <a:r>
              <a:rPr lang="en-US" sz="2400" dirty="0" err="1"/>
              <a:t>almalıdırlar</a:t>
            </a:r>
            <a:r>
              <a:rPr lang="en-US" sz="2400" dirty="0"/>
              <a:t>. </a:t>
            </a:r>
            <a:endParaRPr lang="en-US" sz="2400" dirty="0"/>
          </a:p>
        </p:txBody>
      </p:sp>
    </p:spTree>
    <p:extLst>
      <p:ext uri="{BB962C8B-B14F-4D97-AF65-F5344CB8AC3E}">
        <p14:creationId xmlns:p14="http://schemas.microsoft.com/office/powerpoint/2010/main" val="194943671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7937"/>
            <a:ext cx="10515600" cy="1325563"/>
          </a:xfrm>
        </p:spPr>
        <p:txBody>
          <a:bodyPr>
            <a:noAutofit/>
          </a:bodyPr>
          <a:lstStyle/>
          <a:p>
            <a:r>
              <a:rPr lang="tr-TR" sz="4000" dirty="0"/>
              <a:t>Bölüm Sayfasındaki Bilgiler</a:t>
            </a:r>
          </a:p>
        </p:txBody>
      </p:sp>
      <p:sp>
        <p:nvSpPr>
          <p:cNvPr id="6" name="AutoShape 2" descr="Image result for mouse curs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TextBox 10"/>
          <p:cNvSpPr txBox="1"/>
          <p:nvPr/>
        </p:nvSpPr>
        <p:spPr>
          <a:xfrm>
            <a:off x="460375" y="2101755"/>
            <a:ext cx="2197396" cy="430887"/>
          </a:xfrm>
          <a:prstGeom prst="rect">
            <a:avLst/>
          </a:prstGeom>
          <a:noFill/>
        </p:spPr>
        <p:txBody>
          <a:bodyPr wrap="none" rtlCol="0">
            <a:spAutoFit/>
          </a:bodyPr>
          <a:lstStyle/>
          <a:p>
            <a:r>
              <a:rPr lang="tr-TR" sz="2200" u="sng" dirty="0"/>
              <a:t>Kesinlikle Okuyun</a:t>
            </a:r>
          </a:p>
        </p:txBody>
      </p:sp>
      <p:cxnSp>
        <p:nvCxnSpPr>
          <p:cNvPr id="10" name="Straight Arrow Connector 9"/>
          <p:cNvCxnSpPr/>
          <p:nvPr/>
        </p:nvCxnSpPr>
        <p:spPr>
          <a:xfrm flipV="1">
            <a:off x="2588013" y="1534611"/>
            <a:ext cx="1013746" cy="8381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9"/>
          <p:cNvCxnSpPr/>
          <p:nvPr/>
        </p:nvCxnSpPr>
        <p:spPr>
          <a:xfrm flipV="1">
            <a:off x="2091737" y="5557157"/>
            <a:ext cx="1161117" cy="2467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İçerik Yer Tutucusu 20"/>
          <p:cNvSpPr>
            <a:spLocks noGrp="1"/>
          </p:cNvSpPr>
          <p:nvPr>
            <p:ph idx="1"/>
          </p:nvPr>
        </p:nvSpPr>
        <p:spPr>
          <a:xfrm>
            <a:off x="8435170" y="6550150"/>
            <a:ext cx="3743182" cy="476185"/>
          </a:xfrm>
        </p:spPr>
        <p:txBody>
          <a:bodyPr>
            <a:normAutofit/>
          </a:bodyPr>
          <a:lstStyle/>
          <a:p>
            <a:pPr marL="0" indent="0">
              <a:buNone/>
            </a:pPr>
            <a:r>
              <a:rPr lang="tr-TR" sz="1300" dirty="0">
                <a:solidFill>
                  <a:srgbClr val="FF0000"/>
                </a:solidFill>
              </a:rPr>
              <a:t>https://cs.sakarya.edu.tr/tr/icerik/18217/95415/staj</a:t>
            </a:r>
            <a:endParaRPr lang="tr-TR" sz="1300" dirty="0">
              <a:solidFill>
                <a:srgbClr val="FF0000"/>
              </a:solidFill>
            </a:endParaRPr>
          </a:p>
        </p:txBody>
      </p:sp>
      <p:pic>
        <p:nvPicPr>
          <p:cNvPr id="9" name="Resim 8"/>
          <p:cNvPicPr>
            <a:picLocks noChangeAspect="1"/>
          </p:cNvPicPr>
          <p:nvPr/>
        </p:nvPicPr>
        <p:blipFill>
          <a:blip r:embed="rId3"/>
          <a:stretch>
            <a:fillRect/>
          </a:stretch>
        </p:blipFill>
        <p:spPr>
          <a:xfrm>
            <a:off x="3823050" y="1203436"/>
            <a:ext cx="6193149" cy="5196089"/>
          </a:xfrm>
          <a:prstGeom prst="rect">
            <a:avLst/>
          </a:prstGeom>
        </p:spPr>
      </p:pic>
      <p:sp>
        <p:nvSpPr>
          <p:cNvPr id="12" name="TextBox 10"/>
          <p:cNvSpPr txBox="1"/>
          <p:nvPr/>
        </p:nvSpPr>
        <p:spPr>
          <a:xfrm>
            <a:off x="0" y="5436394"/>
            <a:ext cx="2197396" cy="430887"/>
          </a:xfrm>
          <a:prstGeom prst="rect">
            <a:avLst/>
          </a:prstGeom>
          <a:noFill/>
        </p:spPr>
        <p:txBody>
          <a:bodyPr wrap="none" rtlCol="0">
            <a:spAutoFit/>
          </a:bodyPr>
          <a:lstStyle/>
          <a:p>
            <a:r>
              <a:rPr lang="tr-TR" sz="2200" u="sng" dirty="0"/>
              <a:t>Kesinlikle Okuyun</a:t>
            </a:r>
          </a:p>
        </p:txBody>
      </p:sp>
      <p:sp>
        <p:nvSpPr>
          <p:cNvPr id="3" name="Sol Ayraç 2"/>
          <p:cNvSpPr/>
          <p:nvPr/>
        </p:nvSpPr>
        <p:spPr>
          <a:xfrm>
            <a:off x="3380468" y="4844143"/>
            <a:ext cx="442582" cy="14260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b="1" dirty="0"/>
          </a:p>
        </p:txBody>
      </p:sp>
      <p:sp>
        <p:nvSpPr>
          <p:cNvPr id="5" name="Sol Ayraç 4"/>
          <p:cNvSpPr/>
          <p:nvPr/>
        </p:nvSpPr>
        <p:spPr>
          <a:xfrm>
            <a:off x="3823050" y="1298546"/>
            <a:ext cx="84921" cy="4431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26730840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7937"/>
            <a:ext cx="10515600" cy="1325563"/>
          </a:xfrm>
        </p:spPr>
        <p:txBody>
          <a:bodyPr>
            <a:noAutofit/>
          </a:bodyPr>
          <a:lstStyle/>
          <a:p>
            <a:r>
              <a:rPr lang="tr-TR" sz="4000" dirty="0"/>
              <a:t>Bölüm Sayfasındaki Bilgiler</a:t>
            </a:r>
          </a:p>
        </p:txBody>
      </p:sp>
      <p:sp>
        <p:nvSpPr>
          <p:cNvPr id="6" name="AutoShape 2" descr="Image result for mouse curs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 name="İçerik Yer Tutucusu 20"/>
          <p:cNvSpPr>
            <a:spLocks noGrp="1"/>
          </p:cNvSpPr>
          <p:nvPr>
            <p:ph idx="1"/>
          </p:nvPr>
        </p:nvSpPr>
        <p:spPr>
          <a:xfrm>
            <a:off x="8435170" y="6550150"/>
            <a:ext cx="3743182" cy="476185"/>
          </a:xfrm>
        </p:spPr>
        <p:txBody>
          <a:bodyPr>
            <a:normAutofit/>
          </a:bodyPr>
          <a:lstStyle/>
          <a:p>
            <a:pPr marL="0" indent="0">
              <a:buNone/>
            </a:pPr>
            <a:r>
              <a:rPr lang="tr-TR" sz="1300" dirty="0">
                <a:solidFill>
                  <a:srgbClr val="FF0000"/>
                </a:solidFill>
              </a:rPr>
              <a:t>https://cs.sakarya.edu.tr/tr/icerik/18217/95415/staj</a:t>
            </a:r>
            <a:endParaRPr lang="tr-TR" sz="1300" dirty="0">
              <a:solidFill>
                <a:srgbClr val="FF0000"/>
              </a:solidFill>
            </a:endParaRPr>
          </a:p>
        </p:txBody>
      </p:sp>
      <p:sp>
        <p:nvSpPr>
          <p:cNvPr id="3" name="Metin kutusu 2"/>
          <p:cNvSpPr txBox="1"/>
          <p:nvPr/>
        </p:nvSpPr>
        <p:spPr>
          <a:xfrm>
            <a:off x="460375" y="1641764"/>
            <a:ext cx="9348643" cy="2308324"/>
          </a:xfrm>
          <a:prstGeom prst="rect">
            <a:avLst/>
          </a:prstGeom>
          <a:noFill/>
        </p:spPr>
        <p:txBody>
          <a:bodyPr wrap="square" rtlCol="0">
            <a:spAutoFit/>
          </a:bodyPr>
          <a:lstStyle/>
          <a:p>
            <a:r>
              <a:rPr lang="tr-TR" dirty="0">
                <a:hlinkClick r:id="rId3"/>
              </a:rPr>
              <a:t>www.cs.sakarya.edu.tr</a:t>
            </a:r>
            <a:r>
              <a:rPr lang="tr-TR" dirty="0"/>
              <a:t> staj sekmesi altındaki;</a:t>
            </a:r>
          </a:p>
          <a:p>
            <a:endParaRPr lang="tr-TR" dirty="0"/>
          </a:p>
          <a:p>
            <a:pPr marL="285750" indent="-285750">
              <a:buFont typeface="Arial" panose="020B0604020202020204" pitchFamily="34" charset="0"/>
              <a:buChar char="•"/>
            </a:pPr>
            <a:r>
              <a:rPr lang="tr-TR" dirty="0"/>
              <a:t>Fakülte staj esasları ve Bölüm staj esasları dosyaları  mutlaka </a:t>
            </a:r>
            <a:r>
              <a:rPr lang="tr-TR" dirty="0" smtClean="0"/>
              <a:t>okunmalıdır.</a:t>
            </a:r>
          </a:p>
          <a:p>
            <a:endParaRPr lang="tr-TR" dirty="0" smtClean="0"/>
          </a:p>
          <a:p>
            <a:pPr marL="285750" indent="-285750">
              <a:buFont typeface="Arial" panose="020B0604020202020204" pitchFamily="34" charset="0"/>
              <a:buChar char="•"/>
            </a:pPr>
            <a:r>
              <a:rPr lang="tr-TR" dirty="0" smtClean="0"/>
              <a:t>Staj </a:t>
            </a:r>
            <a:r>
              <a:rPr lang="tr-TR" dirty="0"/>
              <a:t>Kontrol Listesi adlı dosya sürecinizi eksiksiz tamamlamanız adına size yardımcı olmak için hazırlanmıştır. </a:t>
            </a:r>
            <a:endParaRPr lang="tr-TR" dirty="0" smtClean="0"/>
          </a:p>
          <a:p>
            <a:endParaRPr lang="tr-TR" dirty="0" smtClean="0"/>
          </a:p>
          <a:p>
            <a:pPr marL="285750" indent="-285750">
              <a:buFont typeface="Arial" panose="020B0604020202020204" pitchFamily="34" charset="0"/>
              <a:buChar char="•"/>
            </a:pPr>
            <a:r>
              <a:rPr lang="tr-TR" dirty="0" smtClean="0">
                <a:solidFill>
                  <a:srgbClr val="FF0000"/>
                </a:solidFill>
              </a:rPr>
              <a:t>Tek </a:t>
            </a:r>
            <a:r>
              <a:rPr lang="tr-TR" dirty="0">
                <a:solidFill>
                  <a:srgbClr val="FF0000"/>
                </a:solidFill>
              </a:rPr>
              <a:t>seferde onay almak istiyorsanız bu dosyalarını mutlaka okumalısınız.</a:t>
            </a:r>
            <a:endParaRPr lang="tr-TR" dirty="0">
              <a:solidFill>
                <a:srgbClr val="FF0000"/>
              </a:solidFill>
            </a:endParaRPr>
          </a:p>
        </p:txBody>
      </p:sp>
    </p:spTree>
    <p:extLst>
      <p:ext uri="{BB962C8B-B14F-4D97-AF65-F5344CB8AC3E}">
        <p14:creationId xmlns:p14="http://schemas.microsoft.com/office/powerpoint/2010/main" val="71676788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239001" y="175226"/>
            <a:ext cx="4587240" cy="65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526632" y="365125"/>
            <a:ext cx="10515600" cy="1325563"/>
          </a:xfrm>
        </p:spPr>
        <p:txBody>
          <a:bodyPr>
            <a:normAutofit/>
          </a:bodyPr>
          <a:lstStyle/>
          <a:p>
            <a:r>
              <a:rPr lang="tr-TR" sz="4000" dirty="0"/>
              <a:t>STAJ KABUL FORMU - 0</a:t>
            </a:r>
          </a:p>
        </p:txBody>
      </p:sp>
      <p:sp>
        <p:nvSpPr>
          <p:cNvPr id="12" name="TextBox 11"/>
          <p:cNvSpPr txBox="1"/>
          <p:nvPr/>
        </p:nvSpPr>
        <p:spPr>
          <a:xfrm>
            <a:off x="526632" y="2254071"/>
            <a:ext cx="7265773" cy="1089529"/>
          </a:xfrm>
          <a:prstGeom prst="rect">
            <a:avLst/>
          </a:prstGeom>
          <a:noFill/>
        </p:spPr>
        <p:txBody>
          <a:bodyPr wrap="square" rtlCol="0">
            <a:spAutoFit/>
          </a:bodyPr>
          <a:lstStyle/>
          <a:p>
            <a:pPr marL="228600" indent="-228600">
              <a:lnSpc>
                <a:spcPct val="90000"/>
              </a:lnSpc>
              <a:spcBef>
                <a:spcPts val="1001"/>
              </a:spcBef>
              <a:buClr>
                <a:srgbClr val="000000"/>
              </a:buClr>
              <a:buFont typeface="Arial"/>
              <a:buChar char="•"/>
            </a:pPr>
            <a:r>
              <a:rPr lang="tr-TR" sz="2400" spc="-1">
                <a:solidFill>
                  <a:srgbClr val="000000"/>
                </a:solidFill>
              </a:rPr>
              <a:t>Staja başlamadan önce STAJ KABUL FORMU doldurulmalı ve </a:t>
            </a:r>
            <a:r>
              <a:rPr lang="tr-TR" sz="2400" spc="-1">
                <a:solidFill>
                  <a:srgbClr val="FF0000"/>
                </a:solidFill>
              </a:rPr>
              <a:t>staj.sabis.sakarya.edu.tr</a:t>
            </a:r>
            <a:r>
              <a:rPr lang="tr-TR" sz="2400" spc="-1">
                <a:solidFill>
                  <a:srgbClr val="000000"/>
                </a:solidFill>
              </a:rPr>
              <a:t> ‘ye yüklenmelidir.</a:t>
            </a:r>
            <a:endParaRPr lang="tr-TR" sz="2400" spc="-1" dirty="0">
              <a:solidFill>
                <a:srgbClr val="000000"/>
              </a:solidFill>
            </a:endParaRPr>
          </a:p>
        </p:txBody>
      </p:sp>
      <p:pic>
        <p:nvPicPr>
          <p:cNvPr id="7" name="Picture 3" descr="C:\Users\orcunholta\Desktop\9d9af71f148c04618845c3c51c577e2c-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0994" y="175226"/>
            <a:ext cx="4855587" cy="68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45795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7239001" y="175226"/>
            <a:ext cx="4587240" cy="65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518002" y="360126"/>
            <a:ext cx="10515600" cy="1325563"/>
          </a:xfrm>
        </p:spPr>
        <p:txBody>
          <a:bodyPr>
            <a:normAutofit/>
          </a:bodyPr>
          <a:lstStyle/>
          <a:p>
            <a:r>
              <a:rPr lang="tr-TR" sz="4000" dirty="0"/>
              <a:t>STAJ KABUL FORMU -1</a:t>
            </a:r>
          </a:p>
        </p:txBody>
      </p:sp>
      <p:sp>
        <p:nvSpPr>
          <p:cNvPr id="9" name="Rectangle 8"/>
          <p:cNvSpPr/>
          <p:nvPr/>
        </p:nvSpPr>
        <p:spPr>
          <a:xfrm>
            <a:off x="7328381" y="964850"/>
            <a:ext cx="4375939" cy="227365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TextBox 11"/>
          <p:cNvSpPr txBox="1"/>
          <p:nvPr/>
        </p:nvSpPr>
        <p:spPr>
          <a:xfrm>
            <a:off x="488974" y="1840443"/>
            <a:ext cx="6141307" cy="800219"/>
          </a:xfrm>
          <a:prstGeom prst="rect">
            <a:avLst/>
          </a:prstGeom>
          <a:noFill/>
        </p:spPr>
        <p:txBody>
          <a:bodyPr wrap="square" rtlCol="0">
            <a:spAutoFit/>
          </a:bodyPr>
          <a:lstStyle/>
          <a:p>
            <a:r>
              <a:rPr lang="tr-TR" sz="2300" dirty="0"/>
              <a:t>Bu kısım öğrenci tarafından bilgisayarda doldurulacaktır.</a:t>
            </a:r>
          </a:p>
        </p:txBody>
      </p:sp>
      <p:sp>
        <p:nvSpPr>
          <p:cNvPr id="15" name="TextBox 14"/>
          <p:cNvSpPr txBox="1"/>
          <p:nvPr/>
        </p:nvSpPr>
        <p:spPr>
          <a:xfrm>
            <a:off x="488973" y="4545995"/>
            <a:ext cx="6672649" cy="800219"/>
          </a:xfrm>
          <a:prstGeom prst="rect">
            <a:avLst/>
          </a:prstGeom>
          <a:noFill/>
        </p:spPr>
        <p:txBody>
          <a:bodyPr wrap="square" rtlCol="0">
            <a:spAutoFit/>
          </a:bodyPr>
          <a:lstStyle/>
          <a:p>
            <a:r>
              <a:rPr lang="tr-TR" sz="2300" dirty="0"/>
              <a:t>Staj başlangıç tarihi yazılırken Fakülte staj biriminin belirlediği tarihlere dikkat edilmelidir.</a:t>
            </a:r>
          </a:p>
        </p:txBody>
      </p:sp>
      <p:sp>
        <p:nvSpPr>
          <p:cNvPr id="16" name="TextBox 15"/>
          <p:cNvSpPr txBox="1"/>
          <p:nvPr/>
        </p:nvSpPr>
        <p:spPr>
          <a:xfrm>
            <a:off x="488973" y="3312110"/>
            <a:ext cx="6141307" cy="800219"/>
          </a:xfrm>
          <a:prstGeom prst="rect">
            <a:avLst/>
          </a:prstGeom>
          <a:noFill/>
        </p:spPr>
        <p:txBody>
          <a:bodyPr wrap="square" rtlCol="0">
            <a:spAutoFit/>
          </a:bodyPr>
          <a:lstStyle/>
          <a:p>
            <a:r>
              <a:rPr lang="tr-TR" sz="2300" dirty="0"/>
              <a:t>Staj bitiş tarihi hesaplanırken resmi tatiller göz önünde bulundurulmalıdır.</a:t>
            </a:r>
          </a:p>
        </p:txBody>
      </p:sp>
      <p:pic>
        <p:nvPicPr>
          <p:cNvPr id="8" name="Picture 3" descr="C:\Users\orcunholta\Desktop\9d9af71f148c04618845c3c51c577e2c-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0994" y="175226"/>
            <a:ext cx="4855587" cy="68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65861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239001" y="175226"/>
            <a:ext cx="4587240" cy="65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533401" y="379640"/>
            <a:ext cx="10515600" cy="1325563"/>
          </a:xfrm>
        </p:spPr>
        <p:txBody>
          <a:bodyPr>
            <a:normAutofit/>
          </a:bodyPr>
          <a:lstStyle/>
          <a:p>
            <a:r>
              <a:rPr lang="tr-TR" sz="4000" dirty="0"/>
              <a:t>STAJ KABUL FORMU-2</a:t>
            </a:r>
          </a:p>
        </p:txBody>
      </p:sp>
      <p:sp>
        <p:nvSpPr>
          <p:cNvPr id="13" name="TextBox 12"/>
          <p:cNvSpPr txBox="1"/>
          <p:nvPr/>
        </p:nvSpPr>
        <p:spPr>
          <a:xfrm>
            <a:off x="469556" y="2054814"/>
            <a:ext cx="6326659" cy="800219"/>
          </a:xfrm>
          <a:prstGeom prst="rect">
            <a:avLst/>
          </a:prstGeom>
          <a:noFill/>
        </p:spPr>
        <p:txBody>
          <a:bodyPr wrap="square" rtlCol="0">
            <a:spAutoFit/>
          </a:bodyPr>
          <a:lstStyle/>
          <a:p>
            <a:r>
              <a:rPr lang="tr-TR" sz="2300" dirty="0"/>
              <a:t>Bu kısım Fakülte staj birimi tarafından doldurulacaktır.</a:t>
            </a:r>
          </a:p>
        </p:txBody>
      </p:sp>
      <p:sp>
        <p:nvSpPr>
          <p:cNvPr id="18" name="Rectangle 17"/>
          <p:cNvSpPr/>
          <p:nvPr/>
        </p:nvSpPr>
        <p:spPr>
          <a:xfrm>
            <a:off x="7328381" y="3197721"/>
            <a:ext cx="4383559" cy="471309"/>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TextBox 18"/>
          <p:cNvSpPr txBox="1"/>
          <p:nvPr/>
        </p:nvSpPr>
        <p:spPr>
          <a:xfrm>
            <a:off x="469557" y="3311492"/>
            <a:ext cx="6326658" cy="830997"/>
          </a:xfrm>
          <a:prstGeom prst="rect">
            <a:avLst/>
          </a:prstGeom>
          <a:noFill/>
        </p:spPr>
        <p:txBody>
          <a:bodyPr wrap="square" rtlCol="0">
            <a:spAutoFit/>
          </a:bodyPr>
          <a:lstStyle/>
          <a:p>
            <a:pPr>
              <a:lnSpc>
                <a:spcPct val="100000"/>
              </a:lnSpc>
            </a:pPr>
            <a:r>
              <a:rPr lang="tr-TR" sz="2400" spc="-1" dirty="0">
                <a:solidFill>
                  <a:srgbClr val="000000"/>
                </a:solidFill>
              </a:rPr>
              <a:t>Staj kabul formu,  en geç staj başlangıç tarihinden </a:t>
            </a:r>
            <a:r>
              <a:rPr lang="tr-TR" sz="2400" spc="-1" dirty="0" smtClean="0">
                <a:solidFill>
                  <a:srgbClr val="000000"/>
                </a:solidFill>
              </a:rPr>
              <a:t>10 </a:t>
            </a:r>
            <a:r>
              <a:rPr lang="tr-TR" sz="2400" spc="-1" dirty="0">
                <a:solidFill>
                  <a:srgbClr val="000000"/>
                </a:solidFill>
              </a:rPr>
              <a:t>gün önce sisteme yüklenmelidir.</a:t>
            </a:r>
            <a:endParaRPr lang="en-US" sz="2400" spc="-1" dirty="0">
              <a:solidFill>
                <a:srgbClr val="000000"/>
              </a:solidFill>
              <a:latin typeface="Arial"/>
            </a:endParaRPr>
          </a:p>
        </p:txBody>
      </p:sp>
      <p:sp>
        <p:nvSpPr>
          <p:cNvPr id="20" name="TextBox 19"/>
          <p:cNvSpPr txBox="1"/>
          <p:nvPr/>
        </p:nvSpPr>
        <p:spPr>
          <a:xfrm>
            <a:off x="469556" y="4730874"/>
            <a:ext cx="6709719" cy="1569660"/>
          </a:xfrm>
          <a:prstGeom prst="rect">
            <a:avLst/>
          </a:prstGeom>
          <a:noFill/>
        </p:spPr>
        <p:txBody>
          <a:bodyPr wrap="square" rtlCol="0">
            <a:spAutoFit/>
          </a:bodyPr>
          <a:lstStyle/>
          <a:p>
            <a:pPr>
              <a:lnSpc>
                <a:spcPct val="100000"/>
              </a:lnSpc>
            </a:pPr>
            <a:r>
              <a:rPr lang="tr-TR" sz="2400" spc="-1" dirty="0">
                <a:solidFill>
                  <a:srgbClr val="000000"/>
                </a:solidFill>
              </a:rPr>
              <a:t>Staj birimi ; sigorta işlemleriniz ile ilgilendiği için staj başlangıç tarihinizden </a:t>
            </a:r>
            <a:r>
              <a:rPr lang="tr-TR" sz="2400" spc="-1" dirty="0" smtClean="0">
                <a:solidFill>
                  <a:srgbClr val="000000"/>
                </a:solidFill>
              </a:rPr>
              <a:t>10 </a:t>
            </a:r>
            <a:r>
              <a:rPr lang="tr-TR" sz="2400" spc="-1" dirty="0">
                <a:solidFill>
                  <a:srgbClr val="000000"/>
                </a:solidFill>
              </a:rPr>
              <a:t>gün önce staj kabul formu ile birlikte </a:t>
            </a:r>
            <a:r>
              <a:rPr lang="tr-TR" sz="2400" spc="-1" dirty="0" err="1">
                <a:solidFill>
                  <a:srgbClr val="000000"/>
                </a:solidFill>
              </a:rPr>
              <a:t>müstehaklık</a:t>
            </a:r>
            <a:r>
              <a:rPr lang="tr-TR" sz="2400" spc="-1" dirty="0">
                <a:solidFill>
                  <a:srgbClr val="000000"/>
                </a:solidFill>
              </a:rPr>
              <a:t> belgesini mutlaka </a:t>
            </a:r>
            <a:r>
              <a:rPr lang="tr-TR" sz="2400" spc="-1" dirty="0" smtClean="0">
                <a:solidFill>
                  <a:srgbClr val="000000"/>
                </a:solidFill>
              </a:rPr>
              <a:t> eklemeniz gerekmektedir.</a:t>
            </a:r>
            <a:endParaRPr lang="en-US" sz="2400" spc="-1" dirty="0">
              <a:solidFill>
                <a:srgbClr val="000000"/>
              </a:solidFill>
              <a:latin typeface="Arial"/>
            </a:endParaRPr>
          </a:p>
        </p:txBody>
      </p:sp>
      <p:pic>
        <p:nvPicPr>
          <p:cNvPr id="8" name="Picture 3" descr="C:\Users\orcunholta\Desktop\9d9af71f148c04618845c3c51c577e2c-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0994" y="175226"/>
            <a:ext cx="4855587" cy="68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57037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239001" y="175226"/>
            <a:ext cx="4587240" cy="653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p:ph type="title"/>
          </p:nvPr>
        </p:nvSpPr>
        <p:spPr>
          <a:xfrm>
            <a:off x="498585" y="379640"/>
            <a:ext cx="10515600" cy="1325563"/>
          </a:xfrm>
        </p:spPr>
        <p:txBody>
          <a:bodyPr>
            <a:normAutofit/>
          </a:bodyPr>
          <a:lstStyle/>
          <a:p>
            <a:r>
              <a:rPr lang="tr-TR" sz="4000" dirty="0"/>
              <a:t>STAJ KABUL FORMU-3</a:t>
            </a:r>
          </a:p>
        </p:txBody>
      </p:sp>
      <p:sp>
        <p:nvSpPr>
          <p:cNvPr id="13" name="TextBox 12"/>
          <p:cNvSpPr txBox="1"/>
          <p:nvPr/>
        </p:nvSpPr>
        <p:spPr>
          <a:xfrm>
            <a:off x="469557" y="2054814"/>
            <a:ext cx="5931242" cy="800219"/>
          </a:xfrm>
          <a:prstGeom prst="rect">
            <a:avLst/>
          </a:prstGeom>
          <a:noFill/>
        </p:spPr>
        <p:txBody>
          <a:bodyPr wrap="square" rtlCol="0">
            <a:spAutoFit/>
          </a:bodyPr>
          <a:lstStyle/>
          <a:p>
            <a:r>
              <a:rPr lang="tr-TR" sz="2300" dirty="0"/>
              <a:t>Bu kısım stajı yapacağınız firma tarafından doldurulacaktır.</a:t>
            </a:r>
          </a:p>
        </p:txBody>
      </p:sp>
      <p:sp>
        <p:nvSpPr>
          <p:cNvPr id="18" name="Rectangle 17"/>
          <p:cNvSpPr/>
          <p:nvPr/>
        </p:nvSpPr>
        <p:spPr>
          <a:xfrm>
            <a:off x="7330441" y="3680460"/>
            <a:ext cx="4381499" cy="1880081"/>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TextBox 18"/>
          <p:cNvSpPr txBox="1"/>
          <p:nvPr/>
        </p:nvSpPr>
        <p:spPr>
          <a:xfrm>
            <a:off x="469557" y="3202898"/>
            <a:ext cx="5931242" cy="1538883"/>
          </a:xfrm>
          <a:prstGeom prst="rect">
            <a:avLst/>
          </a:prstGeom>
          <a:noFill/>
        </p:spPr>
        <p:txBody>
          <a:bodyPr wrap="square" rtlCol="0">
            <a:spAutoFit/>
          </a:bodyPr>
          <a:lstStyle/>
          <a:p>
            <a:r>
              <a:rPr lang="tr-TR" sz="2400" spc="-1" dirty="0">
                <a:solidFill>
                  <a:srgbClr val="000000"/>
                </a:solidFill>
              </a:rPr>
              <a:t>İşveren yetkilisinin ad </a:t>
            </a:r>
            <a:r>
              <a:rPr lang="tr-TR" sz="2400" spc="-1" dirty="0" err="1">
                <a:solidFill>
                  <a:srgbClr val="000000"/>
                </a:solidFill>
              </a:rPr>
              <a:t>soyad</a:t>
            </a:r>
            <a:r>
              <a:rPr lang="tr-TR" sz="2400" spc="-1" dirty="0">
                <a:solidFill>
                  <a:srgbClr val="000000"/>
                </a:solidFill>
              </a:rPr>
              <a:t> ve ıslak imzası mutlaka </a:t>
            </a:r>
            <a:r>
              <a:rPr lang="tr-TR" sz="2400" spc="-1" dirty="0" smtClean="0">
                <a:solidFill>
                  <a:srgbClr val="000000"/>
                </a:solidFill>
              </a:rPr>
              <a:t>bulunmalıdır.</a:t>
            </a:r>
            <a:endParaRPr lang="tr-TR" sz="2400" spc="-1" dirty="0">
              <a:solidFill>
                <a:srgbClr val="000000"/>
              </a:solidFill>
            </a:endParaRPr>
          </a:p>
          <a:p>
            <a:endParaRPr lang="tr-TR" sz="2300" dirty="0" smtClean="0"/>
          </a:p>
          <a:p>
            <a:r>
              <a:rPr lang="tr-TR" sz="2300" dirty="0" smtClean="0"/>
              <a:t>Firmanın </a:t>
            </a:r>
            <a:r>
              <a:rPr lang="tr-TR" sz="2300" dirty="0"/>
              <a:t>kaşe vurması gerekmektedir.</a:t>
            </a:r>
          </a:p>
        </p:txBody>
      </p:sp>
      <p:pic>
        <p:nvPicPr>
          <p:cNvPr id="8" name="Picture 3" descr="C:\Users\orcunholta\Desktop\9d9af71f148c04618845c3c51c577e2c-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0994" y="175226"/>
            <a:ext cx="4855587" cy="68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3532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KABUL FORMU - TESLİMİ</a:t>
            </a:r>
          </a:p>
        </p:txBody>
      </p:sp>
      <p:sp>
        <p:nvSpPr>
          <p:cNvPr id="4" name="TextBox 3"/>
          <p:cNvSpPr txBox="1"/>
          <p:nvPr/>
        </p:nvSpPr>
        <p:spPr>
          <a:xfrm>
            <a:off x="838200" y="2250955"/>
            <a:ext cx="9193427" cy="1184940"/>
          </a:xfrm>
          <a:prstGeom prst="rect">
            <a:avLst/>
          </a:prstGeom>
          <a:noFill/>
        </p:spPr>
        <p:txBody>
          <a:bodyPr wrap="square" rtlCol="0">
            <a:spAutoFit/>
          </a:bodyPr>
          <a:lstStyle/>
          <a:p>
            <a:r>
              <a:rPr lang="tr-TR" sz="2400" spc="-1" dirty="0">
                <a:solidFill>
                  <a:srgbClr val="000000"/>
                </a:solidFill>
              </a:rPr>
              <a:t>Staj kabul formunun teslimi sadece </a:t>
            </a:r>
            <a:r>
              <a:rPr lang="tr-TR" sz="2400" spc="-1" dirty="0">
                <a:solidFill>
                  <a:srgbClr val="FF0000"/>
                </a:solidFill>
              </a:rPr>
              <a:t>staj.sabis.sakarya.edu.tr </a:t>
            </a:r>
            <a:r>
              <a:rPr lang="tr-TR" sz="2400" spc="-1" dirty="0">
                <a:solidFill>
                  <a:srgbClr val="000000"/>
                </a:solidFill>
              </a:rPr>
              <a:t>üzerinden olmaktadır.</a:t>
            </a:r>
            <a:endParaRPr lang="en-US" sz="2400" spc="-1" dirty="0">
              <a:solidFill>
                <a:srgbClr val="000000"/>
              </a:solidFill>
              <a:latin typeface="Arial"/>
            </a:endParaRPr>
          </a:p>
          <a:p>
            <a:endParaRPr lang="tr-TR" sz="2300" dirty="0" smtClean="0"/>
          </a:p>
        </p:txBody>
      </p:sp>
    </p:spTree>
    <p:extLst>
      <p:ext uri="{BB962C8B-B14F-4D97-AF65-F5344CB8AC3E}">
        <p14:creationId xmlns:p14="http://schemas.microsoft.com/office/powerpoint/2010/main" val="304212000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7558"/>
            <a:ext cx="10515600" cy="1325563"/>
          </a:xfrm>
        </p:spPr>
        <p:txBody>
          <a:bodyPr/>
          <a:lstStyle/>
          <a:p>
            <a:pPr algn="ctr"/>
            <a:r>
              <a:rPr lang="tr-TR" dirty="0"/>
              <a:t>STAJ DEFTERİ VE MÜLAKAT</a:t>
            </a:r>
          </a:p>
        </p:txBody>
      </p:sp>
    </p:spTree>
    <p:extLst>
      <p:ext uri="{BB962C8B-B14F-4D97-AF65-F5344CB8AC3E}">
        <p14:creationId xmlns:p14="http://schemas.microsoft.com/office/powerpoint/2010/main" val="169358612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28" y="365125"/>
            <a:ext cx="10515600" cy="1325563"/>
          </a:xfrm>
        </p:spPr>
        <p:txBody>
          <a:bodyPr>
            <a:normAutofit/>
          </a:bodyPr>
          <a:lstStyle/>
          <a:p>
            <a:r>
              <a:rPr lang="tr-TR" sz="4000" dirty="0"/>
              <a:t>İçerik</a:t>
            </a:r>
          </a:p>
        </p:txBody>
      </p:sp>
      <p:sp>
        <p:nvSpPr>
          <p:cNvPr id="3" name="Content Placeholder 2"/>
          <p:cNvSpPr>
            <a:spLocks noGrp="1"/>
          </p:cNvSpPr>
          <p:nvPr>
            <p:ph idx="1"/>
          </p:nvPr>
        </p:nvSpPr>
        <p:spPr>
          <a:xfrm>
            <a:off x="852714" y="1970768"/>
            <a:ext cx="10515600" cy="4351338"/>
          </a:xfrm>
        </p:spPr>
        <p:txBody>
          <a:bodyPr>
            <a:noAutofit/>
          </a:bodyPr>
          <a:lstStyle/>
          <a:p>
            <a:r>
              <a:rPr lang="tr-TR" sz="2400" dirty="0"/>
              <a:t>Neden staj</a:t>
            </a:r>
          </a:p>
          <a:p>
            <a:r>
              <a:rPr lang="tr-TR" sz="2400" dirty="0"/>
              <a:t>Staja başlama adımları</a:t>
            </a:r>
          </a:p>
          <a:p>
            <a:r>
              <a:rPr lang="tr-TR" sz="2400" dirty="0"/>
              <a:t>Stajda yapılması gerekenler</a:t>
            </a:r>
          </a:p>
          <a:p>
            <a:r>
              <a:rPr lang="tr-TR" sz="2400" dirty="0"/>
              <a:t>Staj kabul formu</a:t>
            </a:r>
          </a:p>
          <a:p>
            <a:r>
              <a:rPr lang="tr-TR" sz="2400" dirty="0"/>
              <a:t>Staj defterinin hazırlanması ve mülakat</a:t>
            </a:r>
          </a:p>
          <a:p>
            <a:r>
              <a:rPr lang="tr-TR" sz="2400" dirty="0"/>
              <a:t>Staj değerlendirme formu ve staj ekleri</a:t>
            </a:r>
          </a:p>
          <a:p>
            <a:r>
              <a:rPr lang="tr-TR" sz="2400" dirty="0"/>
              <a:t>Sorular ve iletişim</a:t>
            </a:r>
          </a:p>
        </p:txBody>
      </p:sp>
    </p:spTree>
    <p:extLst>
      <p:ext uri="{BB962C8B-B14F-4D97-AF65-F5344CB8AC3E}">
        <p14:creationId xmlns:p14="http://schemas.microsoft.com/office/powerpoint/2010/main" val="310905519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Defteri - 0</a:t>
            </a:r>
          </a:p>
        </p:txBody>
      </p:sp>
      <p:sp>
        <p:nvSpPr>
          <p:cNvPr id="3" name="Content Placeholder 2"/>
          <p:cNvSpPr>
            <a:spLocks noGrp="1"/>
          </p:cNvSpPr>
          <p:nvPr>
            <p:ph idx="1"/>
          </p:nvPr>
        </p:nvSpPr>
        <p:spPr>
          <a:xfrm>
            <a:off x="809172" y="2246539"/>
            <a:ext cx="10515600" cy="4351338"/>
          </a:xfrm>
        </p:spPr>
        <p:txBody>
          <a:bodyPr>
            <a:normAutofit/>
          </a:bodyPr>
          <a:lstStyle/>
          <a:p>
            <a:r>
              <a:rPr lang="tr-TR" sz="2400" dirty="0"/>
              <a:t>Staj süresince yaptıklarınızı ve öğrendiklerinizi kaydettiğiniz defterdir.</a:t>
            </a:r>
          </a:p>
          <a:p>
            <a:pPr marL="0" indent="0">
              <a:buNone/>
            </a:pPr>
            <a:endParaRPr lang="tr-TR" sz="2400" dirty="0"/>
          </a:p>
          <a:p>
            <a:r>
              <a:rPr lang="tr-TR" sz="2400" dirty="0"/>
              <a:t>Staj defteri günlük gibi düşünülebilir.</a:t>
            </a:r>
          </a:p>
          <a:p>
            <a:pPr marL="0" indent="0">
              <a:buNone/>
            </a:pPr>
            <a:endParaRPr lang="tr-TR" sz="2400" dirty="0"/>
          </a:p>
          <a:p>
            <a:pPr>
              <a:spcBef>
                <a:spcPts val="1001"/>
              </a:spcBef>
              <a:buClr>
                <a:srgbClr val="000000"/>
              </a:buClr>
              <a:buFont typeface="Arial"/>
              <a:buChar char="•"/>
            </a:pPr>
            <a:r>
              <a:rPr lang="tr-TR" sz="2400" spc="-1" dirty="0">
                <a:solidFill>
                  <a:srgbClr val="000000"/>
                </a:solidFill>
              </a:rPr>
              <a:t>Staj defterleri, staj bitiminden sonra </a:t>
            </a:r>
            <a:r>
              <a:rPr lang="tr-TR" sz="2400" spc="-1" dirty="0">
                <a:solidFill>
                  <a:srgbClr val="FF0000"/>
                </a:solidFill>
              </a:rPr>
              <a:t>10 iş günü</a:t>
            </a:r>
            <a:r>
              <a:rPr lang="tr-TR" sz="2400" spc="-1" dirty="0">
                <a:solidFill>
                  <a:srgbClr val="000000"/>
                </a:solidFill>
              </a:rPr>
              <a:t> süre içerisinde staj takip sistemine (staj.sabis.sakarya.edu.tr) yüklenmesi gerekmektedir. </a:t>
            </a:r>
          </a:p>
          <a:p>
            <a:pPr>
              <a:spcBef>
                <a:spcPts val="1001"/>
              </a:spcBef>
              <a:buClr>
                <a:srgbClr val="000000"/>
              </a:buClr>
              <a:buFont typeface="Arial"/>
              <a:buChar char="•"/>
            </a:pPr>
            <a:r>
              <a:rPr lang="tr-TR" sz="2400" spc="-1" dirty="0">
                <a:solidFill>
                  <a:srgbClr val="000000"/>
                </a:solidFill>
              </a:rPr>
              <a:t>Aksi takdirde defter değerlendirmeye alınmayacaktır. </a:t>
            </a:r>
          </a:p>
          <a:p>
            <a:endParaRPr lang="tr-TR" sz="2400" dirty="0"/>
          </a:p>
          <a:p>
            <a:endParaRPr lang="tr-TR" sz="2400" dirty="0"/>
          </a:p>
        </p:txBody>
      </p:sp>
    </p:spTree>
    <p:extLst>
      <p:ext uri="{BB962C8B-B14F-4D97-AF65-F5344CB8AC3E}">
        <p14:creationId xmlns:p14="http://schemas.microsoft.com/office/powerpoint/2010/main" val="390212473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defteri - 1</a:t>
            </a:r>
            <a:endParaRPr lang="en-US" sz="4000" dirty="0"/>
          </a:p>
        </p:txBody>
      </p:sp>
      <p:pic>
        <p:nvPicPr>
          <p:cNvPr id="5" name="Content Placeholder 4"/>
          <p:cNvPicPr>
            <a:picLocks noGrp="1" noChangeAspect="1"/>
          </p:cNvPicPr>
          <p:nvPr>
            <p:ph idx="1"/>
          </p:nvPr>
        </p:nvPicPr>
        <p:blipFill>
          <a:blip r:embed="rId2"/>
          <a:stretch>
            <a:fillRect/>
          </a:stretch>
        </p:blipFill>
        <p:spPr>
          <a:xfrm>
            <a:off x="6096000" y="1706781"/>
            <a:ext cx="2889877" cy="4047637"/>
          </a:xfrm>
          <a:prstGeom prst="rect">
            <a:avLst/>
          </a:prstGeom>
        </p:spPr>
      </p:pic>
      <p:pic>
        <p:nvPicPr>
          <p:cNvPr id="4" name="Picture 3"/>
          <p:cNvPicPr>
            <a:picLocks noChangeAspect="1"/>
          </p:cNvPicPr>
          <p:nvPr/>
        </p:nvPicPr>
        <p:blipFill>
          <a:blip r:embed="rId3"/>
          <a:stretch>
            <a:fillRect/>
          </a:stretch>
        </p:blipFill>
        <p:spPr>
          <a:xfrm>
            <a:off x="1951892" y="1706781"/>
            <a:ext cx="3030416" cy="4053241"/>
          </a:xfrm>
          <a:prstGeom prst="rect">
            <a:avLst/>
          </a:prstGeom>
        </p:spPr>
      </p:pic>
      <p:sp>
        <p:nvSpPr>
          <p:cNvPr id="6" name="TextBox 5"/>
          <p:cNvSpPr txBox="1"/>
          <p:nvPr/>
        </p:nvSpPr>
        <p:spPr>
          <a:xfrm>
            <a:off x="2756136" y="5742241"/>
            <a:ext cx="1421928" cy="369332"/>
          </a:xfrm>
          <a:prstGeom prst="rect">
            <a:avLst/>
          </a:prstGeom>
          <a:noFill/>
        </p:spPr>
        <p:txBody>
          <a:bodyPr wrap="none" rtlCol="0">
            <a:spAutoFit/>
          </a:bodyPr>
          <a:lstStyle/>
          <a:p>
            <a:r>
              <a:rPr lang="tr-TR" dirty="0"/>
              <a:t>Kapak sayfası</a:t>
            </a:r>
            <a:endParaRPr lang="en-US" dirty="0"/>
          </a:p>
        </p:txBody>
      </p:sp>
      <p:sp>
        <p:nvSpPr>
          <p:cNvPr id="7" name="TextBox 6"/>
          <p:cNvSpPr txBox="1"/>
          <p:nvPr/>
        </p:nvSpPr>
        <p:spPr>
          <a:xfrm>
            <a:off x="6993584" y="5740427"/>
            <a:ext cx="1279902" cy="369332"/>
          </a:xfrm>
          <a:prstGeom prst="rect">
            <a:avLst/>
          </a:prstGeom>
          <a:noFill/>
        </p:spPr>
        <p:txBody>
          <a:bodyPr wrap="none" rtlCol="0">
            <a:spAutoFit/>
          </a:bodyPr>
          <a:lstStyle/>
          <a:p>
            <a:r>
              <a:rPr lang="tr-TR" dirty="0"/>
              <a:t>Giriş sayfası</a:t>
            </a:r>
            <a:endParaRPr lang="en-US" dirty="0"/>
          </a:p>
        </p:txBody>
      </p:sp>
      <p:sp>
        <p:nvSpPr>
          <p:cNvPr id="8" name="TextBox 7"/>
          <p:cNvSpPr txBox="1"/>
          <p:nvPr/>
        </p:nvSpPr>
        <p:spPr>
          <a:xfrm>
            <a:off x="9122116" y="1804895"/>
            <a:ext cx="2888456" cy="369332"/>
          </a:xfrm>
          <a:prstGeom prst="rect">
            <a:avLst/>
          </a:prstGeom>
          <a:noFill/>
        </p:spPr>
        <p:txBody>
          <a:bodyPr wrap="square" rtlCol="0">
            <a:spAutoFit/>
          </a:bodyPr>
          <a:lstStyle/>
          <a:p>
            <a:r>
              <a:rPr lang="tr-TR" dirty="0" smtClean="0"/>
              <a:t>Güncel fotoğraf eklenmeli</a:t>
            </a:r>
            <a:endParaRPr lang="en-US" dirty="0"/>
          </a:p>
        </p:txBody>
      </p:sp>
    </p:spTree>
    <p:extLst>
      <p:ext uri="{BB962C8B-B14F-4D97-AF65-F5344CB8AC3E}">
        <p14:creationId xmlns:p14="http://schemas.microsoft.com/office/powerpoint/2010/main" val="124544965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defteri - 2</a:t>
            </a:r>
            <a:endParaRPr lang="en-US" sz="4000" dirty="0"/>
          </a:p>
        </p:txBody>
      </p:sp>
      <p:sp>
        <p:nvSpPr>
          <p:cNvPr id="3" name="Content Placeholder 2"/>
          <p:cNvSpPr>
            <a:spLocks noGrp="1"/>
          </p:cNvSpPr>
          <p:nvPr>
            <p:ph idx="1"/>
          </p:nvPr>
        </p:nvSpPr>
        <p:spPr>
          <a:xfrm>
            <a:off x="838200" y="1970767"/>
            <a:ext cx="10515600" cy="4351338"/>
          </a:xfrm>
        </p:spPr>
        <p:txBody>
          <a:bodyPr>
            <a:normAutofit/>
          </a:bodyPr>
          <a:lstStyle/>
          <a:p>
            <a:pPr>
              <a:spcBef>
                <a:spcPts val="1001"/>
              </a:spcBef>
              <a:buClr>
                <a:srgbClr val="000000"/>
              </a:buClr>
              <a:buFont typeface="Arial"/>
              <a:buChar char="•"/>
            </a:pPr>
            <a:r>
              <a:rPr lang="tr-TR" sz="2400" spc="-1" dirty="0">
                <a:solidFill>
                  <a:srgbClr val="000000"/>
                </a:solidFill>
              </a:rPr>
              <a:t>Staj defterinde her iş günü için en az 1 sayfa bulunmalıdır.</a:t>
            </a:r>
          </a:p>
          <a:p>
            <a:endParaRPr lang="tr-TR" sz="2300" dirty="0"/>
          </a:p>
          <a:p>
            <a:r>
              <a:rPr lang="tr-TR" sz="2300" dirty="0"/>
              <a:t>Staj defteri </a:t>
            </a:r>
            <a:r>
              <a:rPr lang="tr-TR" sz="2300" b="1" u="sng" dirty="0"/>
              <a:t>tükenmez</a:t>
            </a:r>
            <a:r>
              <a:rPr lang="tr-TR" sz="2300" dirty="0"/>
              <a:t> kalem ile </a:t>
            </a:r>
            <a:r>
              <a:rPr lang="tr-TR" sz="2300" b="1" u="sng" dirty="0"/>
              <a:t>el yazısı </a:t>
            </a:r>
            <a:r>
              <a:rPr lang="tr-TR" sz="2300" dirty="0"/>
              <a:t>kullanılarak yazılmalıdır</a:t>
            </a:r>
          </a:p>
          <a:p>
            <a:endParaRPr lang="tr-TR" sz="2300" dirty="0"/>
          </a:p>
          <a:p>
            <a:r>
              <a:rPr lang="tr-TR" sz="2300" dirty="0"/>
              <a:t>Defter içerisine konu ile ilgili fotoğraf yapıştırılabilir. </a:t>
            </a:r>
          </a:p>
          <a:p>
            <a:endParaRPr lang="tr-TR" sz="2300" dirty="0"/>
          </a:p>
          <a:p>
            <a:r>
              <a:rPr lang="tr-TR" sz="2300" dirty="0"/>
              <a:t>Defter içerisine bilmediğiniz bir şey yazmamanız gerekmektedir.</a:t>
            </a:r>
            <a:endParaRPr lang="en-US" sz="2300" dirty="0"/>
          </a:p>
        </p:txBody>
      </p:sp>
    </p:spTree>
    <p:extLst>
      <p:ext uri="{BB962C8B-B14F-4D97-AF65-F5344CB8AC3E}">
        <p14:creationId xmlns:p14="http://schemas.microsoft.com/office/powerpoint/2010/main" val="74451090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6" y="365125"/>
            <a:ext cx="10515600" cy="1325563"/>
          </a:xfrm>
        </p:spPr>
        <p:txBody>
          <a:bodyPr>
            <a:normAutofit/>
          </a:bodyPr>
          <a:lstStyle/>
          <a:p>
            <a:r>
              <a:rPr lang="tr-TR" sz="4000" dirty="0"/>
              <a:t>Staj defteri - 3</a:t>
            </a:r>
            <a:endParaRPr lang="en-US" sz="4000" dirty="0"/>
          </a:p>
        </p:txBody>
      </p:sp>
      <p:pic>
        <p:nvPicPr>
          <p:cNvPr id="4" name="Picture 3"/>
          <p:cNvPicPr>
            <a:picLocks noChangeAspect="1"/>
          </p:cNvPicPr>
          <p:nvPr/>
        </p:nvPicPr>
        <p:blipFill>
          <a:blip r:embed="rId2"/>
          <a:stretch>
            <a:fillRect/>
          </a:stretch>
        </p:blipFill>
        <p:spPr>
          <a:xfrm>
            <a:off x="5951122" y="1657959"/>
            <a:ext cx="3031515" cy="4494832"/>
          </a:xfrm>
          <a:prstGeom prst="rect">
            <a:avLst/>
          </a:prstGeom>
        </p:spPr>
      </p:pic>
      <p:sp>
        <p:nvSpPr>
          <p:cNvPr id="5" name="TextBox 4"/>
          <p:cNvSpPr txBox="1"/>
          <p:nvPr/>
        </p:nvSpPr>
        <p:spPr>
          <a:xfrm>
            <a:off x="9179139" y="5655749"/>
            <a:ext cx="2316145" cy="707886"/>
          </a:xfrm>
          <a:prstGeom prst="rect">
            <a:avLst/>
          </a:prstGeom>
          <a:noFill/>
        </p:spPr>
        <p:txBody>
          <a:bodyPr wrap="square" rtlCol="0">
            <a:spAutoFit/>
          </a:bodyPr>
          <a:lstStyle/>
          <a:p>
            <a:r>
              <a:rPr lang="tr-TR" sz="2000" dirty="0"/>
              <a:t>Staj </a:t>
            </a:r>
            <a:r>
              <a:rPr lang="tr-TR" sz="2000" dirty="0" smtClean="0"/>
              <a:t>amirinin ad </a:t>
            </a:r>
            <a:r>
              <a:rPr lang="tr-TR" sz="2000" dirty="0" err="1" smtClean="0"/>
              <a:t>soyad</a:t>
            </a:r>
            <a:r>
              <a:rPr lang="tr-TR" sz="2000" dirty="0" smtClean="0"/>
              <a:t> ve imzası</a:t>
            </a:r>
            <a:endParaRPr lang="en-US" sz="2000" dirty="0"/>
          </a:p>
        </p:txBody>
      </p:sp>
      <p:sp>
        <p:nvSpPr>
          <p:cNvPr id="6" name="TextBox 5"/>
          <p:cNvSpPr txBox="1"/>
          <p:nvPr/>
        </p:nvSpPr>
        <p:spPr>
          <a:xfrm>
            <a:off x="9164625" y="1657959"/>
            <a:ext cx="2054909" cy="707886"/>
          </a:xfrm>
          <a:prstGeom prst="rect">
            <a:avLst/>
          </a:prstGeom>
          <a:noFill/>
        </p:spPr>
        <p:txBody>
          <a:bodyPr wrap="square" rtlCol="0">
            <a:spAutoFit/>
          </a:bodyPr>
          <a:lstStyle/>
          <a:p>
            <a:r>
              <a:rPr lang="tr-TR" sz="2000" dirty="0"/>
              <a:t>Sayfanın anlattığı </a:t>
            </a:r>
          </a:p>
          <a:p>
            <a:pPr algn="ctr"/>
            <a:r>
              <a:rPr lang="tr-TR" sz="2000" dirty="0"/>
              <a:t>gün tarihi</a:t>
            </a:r>
            <a:endParaRPr lang="en-US" sz="2000" dirty="0"/>
          </a:p>
        </p:txBody>
      </p:sp>
      <p:sp>
        <p:nvSpPr>
          <p:cNvPr id="7" name="TextBox 4"/>
          <p:cNvSpPr txBox="1"/>
          <p:nvPr/>
        </p:nvSpPr>
        <p:spPr>
          <a:xfrm>
            <a:off x="3600917" y="5684779"/>
            <a:ext cx="2118146" cy="400110"/>
          </a:xfrm>
          <a:prstGeom prst="rect">
            <a:avLst/>
          </a:prstGeom>
          <a:noFill/>
        </p:spPr>
        <p:txBody>
          <a:bodyPr wrap="square" rtlCol="0">
            <a:spAutoFit/>
          </a:bodyPr>
          <a:lstStyle/>
          <a:p>
            <a:r>
              <a:rPr lang="tr-TR" sz="2000" dirty="0"/>
              <a:t>Öğrencinin imzası</a:t>
            </a:r>
          </a:p>
        </p:txBody>
      </p:sp>
      <p:sp>
        <p:nvSpPr>
          <p:cNvPr id="3" name="Metin kutusu 2"/>
          <p:cNvSpPr txBox="1"/>
          <p:nvPr/>
        </p:nvSpPr>
        <p:spPr>
          <a:xfrm>
            <a:off x="696687" y="2127681"/>
            <a:ext cx="4541884" cy="1508105"/>
          </a:xfrm>
          <a:prstGeom prst="rect">
            <a:avLst/>
          </a:prstGeom>
          <a:noFill/>
        </p:spPr>
        <p:txBody>
          <a:bodyPr wrap="none" rtlCol="0">
            <a:spAutoFit/>
          </a:bodyPr>
          <a:lstStyle/>
          <a:p>
            <a:r>
              <a:rPr lang="tr-TR" sz="2300" dirty="0"/>
              <a:t>Staj defterinin her yazılı sayfasında; </a:t>
            </a:r>
          </a:p>
          <a:p>
            <a:r>
              <a:rPr lang="tr-TR" sz="2300" dirty="0"/>
              <a:t>tarih, öğrenci imzası ve staj amirinin </a:t>
            </a:r>
          </a:p>
          <a:p>
            <a:r>
              <a:rPr lang="tr-TR" sz="2300" dirty="0"/>
              <a:t>imzası bulunmalıdır.</a:t>
            </a:r>
          </a:p>
          <a:p>
            <a:pPr marL="342900" indent="-342900">
              <a:buFont typeface="Arial" panose="020B0604020202020204" pitchFamily="34" charset="0"/>
              <a:buChar char="•"/>
            </a:pPr>
            <a:endParaRPr lang="tr-TR" sz="2300" dirty="0"/>
          </a:p>
        </p:txBody>
      </p:sp>
    </p:spTree>
    <p:extLst>
      <p:ext uri="{BB962C8B-B14F-4D97-AF65-F5344CB8AC3E}">
        <p14:creationId xmlns:p14="http://schemas.microsoft.com/office/powerpoint/2010/main" val="117291936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041"/>
            <a:ext cx="10515600" cy="1325563"/>
          </a:xfrm>
        </p:spPr>
        <p:txBody>
          <a:bodyPr>
            <a:normAutofit/>
          </a:bodyPr>
          <a:lstStyle/>
          <a:p>
            <a:r>
              <a:rPr lang="tr-TR" sz="4000" dirty="0"/>
              <a:t>Staj Defteri - 4</a:t>
            </a:r>
            <a:endParaRPr lang="en-US" sz="4000" dirty="0"/>
          </a:p>
        </p:txBody>
      </p:sp>
      <p:sp>
        <p:nvSpPr>
          <p:cNvPr id="3" name="Content Placeholder 2"/>
          <p:cNvSpPr>
            <a:spLocks noGrp="1"/>
          </p:cNvSpPr>
          <p:nvPr>
            <p:ph idx="1"/>
          </p:nvPr>
        </p:nvSpPr>
        <p:spPr>
          <a:xfrm>
            <a:off x="838199" y="1128941"/>
            <a:ext cx="11019972" cy="4351338"/>
          </a:xfrm>
        </p:spPr>
        <p:txBody>
          <a:bodyPr>
            <a:normAutofit/>
          </a:bodyPr>
          <a:lstStyle/>
          <a:p>
            <a:pPr marL="0" indent="0">
              <a:buNone/>
            </a:pPr>
            <a:endParaRPr lang="tr-TR" sz="2400" dirty="0"/>
          </a:p>
          <a:p>
            <a:r>
              <a:rPr lang="tr-TR" sz="2400" dirty="0"/>
              <a:t>Staj Defterinin ilk ve son </a:t>
            </a:r>
            <a:r>
              <a:rPr lang="tr-TR" sz="2400" dirty="0" smtClean="0"/>
              <a:t>iş günü yazılı </a:t>
            </a:r>
            <a:r>
              <a:rPr lang="tr-TR" sz="2400" dirty="0"/>
              <a:t>sayfasında mutlaka Staj amirinin kaşesi basılmalıdır. </a:t>
            </a:r>
            <a:endParaRPr lang="en-US" sz="2400" dirty="0">
              <a:solidFill>
                <a:srgbClr val="FF0000"/>
              </a:solidFill>
            </a:endParaRPr>
          </a:p>
        </p:txBody>
      </p:sp>
      <p:pic>
        <p:nvPicPr>
          <p:cNvPr id="4" name="Content Placeholder 4"/>
          <p:cNvPicPr>
            <a:picLocks noChangeAspect="1"/>
          </p:cNvPicPr>
          <p:nvPr/>
        </p:nvPicPr>
        <p:blipFill>
          <a:blip r:embed="rId2"/>
          <a:stretch>
            <a:fillRect/>
          </a:stretch>
        </p:blipFill>
        <p:spPr>
          <a:xfrm>
            <a:off x="2123389" y="2374441"/>
            <a:ext cx="2837438" cy="3974189"/>
          </a:xfrm>
          <a:prstGeom prst="rect">
            <a:avLst/>
          </a:prstGeom>
        </p:spPr>
      </p:pic>
      <p:pic>
        <p:nvPicPr>
          <p:cNvPr id="5" name="Picture 3"/>
          <p:cNvPicPr>
            <a:picLocks noChangeAspect="1"/>
          </p:cNvPicPr>
          <p:nvPr/>
        </p:nvPicPr>
        <p:blipFill>
          <a:blip r:embed="rId3"/>
          <a:stretch>
            <a:fillRect/>
          </a:stretch>
        </p:blipFill>
        <p:spPr>
          <a:xfrm>
            <a:off x="7137946" y="2298240"/>
            <a:ext cx="2680370" cy="3974189"/>
          </a:xfrm>
          <a:prstGeom prst="rect">
            <a:avLst/>
          </a:prstGeom>
        </p:spPr>
      </p:pic>
      <p:sp>
        <p:nvSpPr>
          <p:cNvPr id="6" name="TextBox 10"/>
          <p:cNvSpPr txBox="1"/>
          <p:nvPr/>
        </p:nvSpPr>
        <p:spPr>
          <a:xfrm>
            <a:off x="5131999" y="4146091"/>
            <a:ext cx="1786195" cy="430887"/>
          </a:xfrm>
          <a:prstGeom prst="rect">
            <a:avLst/>
          </a:prstGeom>
          <a:noFill/>
        </p:spPr>
        <p:txBody>
          <a:bodyPr wrap="none" rtlCol="0">
            <a:spAutoFit/>
          </a:bodyPr>
          <a:lstStyle/>
          <a:p>
            <a:r>
              <a:rPr lang="tr-TR" sz="2200" u="sng" dirty="0"/>
              <a:t>Kaşe basılmalı</a:t>
            </a:r>
          </a:p>
        </p:txBody>
      </p:sp>
      <p:cxnSp>
        <p:nvCxnSpPr>
          <p:cNvPr id="7" name="Straight Arrow Connector 9"/>
          <p:cNvCxnSpPr/>
          <p:nvPr/>
        </p:nvCxnSpPr>
        <p:spPr>
          <a:xfrm flipH="1">
            <a:off x="3118748" y="4489905"/>
            <a:ext cx="1981198" cy="6481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9"/>
          <p:cNvCxnSpPr/>
          <p:nvPr/>
        </p:nvCxnSpPr>
        <p:spPr>
          <a:xfrm>
            <a:off x="6900171" y="4489905"/>
            <a:ext cx="2400300" cy="14573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2623069" y="6319601"/>
            <a:ext cx="1892506" cy="369332"/>
          </a:xfrm>
          <a:prstGeom prst="rect">
            <a:avLst/>
          </a:prstGeom>
          <a:noFill/>
        </p:spPr>
        <p:txBody>
          <a:bodyPr wrap="none" rtlCol="0">
            <a:spAutoFit/>
          </a:bodyPr>
          <a:lstStyle/>
          <a:p>
            <a:r>
              <a:rPr lang="tr-TR" dirty="0"/>
              <a:t>Defterin ilk sayfası</a:t>
            </a:r>
          </a:p>
        </p:txBody>
      </p:sp>
      <p:sp>
        <p:nvSpPr>
          <p:cNvPr id="13" name="Metin kutusu 12"/>
          <p:cNvSpPr txBox="1"/>
          <p:nvPr/>
        </p:nvSpPr>
        <p:spPr>
          <a:xfrm>
            <a:off x="7493778" y="6304055"/>
            <a:ext cx="2015936" cy="369332"/>
          </a:xfrm>
          <a:prstGeom prst="rect">
            <a:avLst/>
          </a:prstGeom>
          <a:noFill/>
        </p:spPr>
        <p:txBody>
          <a:bodyPr wrap="none" rtlCol="0">
            <a:spAutoFit/>
          </a:bodyPr>
          <a:lstStyle/>
          <a:p>
            <a:r>
              <a:rPr lang="tr-TR" dirty="0"/>
              <a:t>Defterin son sayfası</a:t>
            </a:r>
          </a:p>
        </p:txBody>
      </p:sp>
    </p:spTree>
    <p:extLst>
      <p:ext uri="{BB962C8B-B14F-4D97-AF65-F5344CB8AC3E}">
        <p14:creationId xmlns:p14="http://schemas.microsoft.com/office/powerpoint/2010/main" val="241617059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9639"/>
            <a:ext cx="10515600" cy="1325563"/>
          </a:xfrm>
        </p:spPr>
        <p:txBody>
          <a:bodyPr>
            <a:normAutofit/>
          </a:bodyPr>
          <a:lstStyle/>
          <a:p>
            <a:r>
              <a:rPr lang="tr-TR" sz="4000" dirty="0" smtClean="0"/>
              <a:t>Mülakat</a:t>
            </a:r>
            <a:endParaRPr lang="en-US" sz="4000" dirty="0"/>
          </a:p>
        </p:txBody>
      </p:sp>
      <p:sp>
        <p:nvSpPr>
          <p:cNvPr id="3" name="Content Placeholder 2"/>
          <p:cNvSpPr>
            <a:spLocks noGrp="1"/>
          </p:cNvSpPr>
          <p:nvPr>
            <p:ph idx="1"/>
          </p:nvPr>
        </p:nvSpPr>
        <p:spPr>
          <a:xfrm>
            <a:off x="838199" y="1869167"/>
            <a:ext cx="9684658" cy="4351338"/>
          </a:xfrm>
        </p:spPr>
        <p:txBody>
          <a:bodyPr>
            <a:normAutofit/>
          </a:bodyPr>
          <a:lstStyle/>
          <a:p>
            <a:pPr>
              <a:spcBef>
                <a:spcPts val="1001"/>
              </a:spcBef>
              <a:buClr>
                <a:srgbClr val="000000"/>
              </a:buClr>
              <a:buFont typeface="Arial"/>
              <a:buChar char="•"/>
            </a:pPr>
            <a:r>
              <a:rPr lang="tr-TR" sz="2400" spc="-1" dirty="0">
                <a:solidFill>
                  <a:srgbClr val="000000"/>
                </a:solidFill>
              </a:rPr>
              <a:t>Mülakat yoktur.</a:t>
            </a:r>
          </a:p>
          <a:p>
            <a:pPr algn="just">
              <a:spcBef>
                <a:spcPts val="1001"/>
              </a:spcBef>
              <a:buClr>
                <a:srgbClr val="000000"/>
              </a:buClr>
              <a:buFont typeface="Arial"/>
              <a:buChar char="•"/>
            </a:pPr>
            <a:r>
              <a:rPr lang="tr-TR" sz="2400" spc="-1" dirty="0">
                <a:solidFill>
                  <a:srgbClr val="000000"/>
                </a:solidFill>
              </a:rPr>
              <a:t>Evraklar staj.sabis.sakarya.edu.tr yüklenir. Devamında 20 iş günü içerisinde komisyon üyeleri tarafından kontrol edilir ve notunuz verilir.</a:t>
            </a:r>
          </a:p>
          <a:p>
            <a:pPr algn="just">
              <a:spcBef>
                <a:spcPts val="1001"/>
              </a:spcBef>
              <a:buClr>
                <a:srgbClr val="000000"/>
              </a:buClr>
              <a:buFont typeface="Arial"/>
              <a:buChar char="•"/>
            </a:pPr>
            <a:r>
              <a:rPr lang="tr-TR" sz="2400" spc="-1" dirty="0">
                <a:solidFill>
                  <a:srgbClr val="000000"/>
                </a:solidFill>
              </a:rPr>
              <a:t>Evraklarınızda bir eksiklik olduğunda staj.sabis.sakarya.edu.tr üzerinden bu süre içinde size dönüş yapılacaktır. </a:t>
            </a:r>
          </a:p>
          <a:p>
            <a:pPr algn="just">
              <a:spcBef>
                <a:spcPts val="1001"/>
              </a:spcBef>
              <a:buClr>
                <a:srgbClr val="000000"/>
              </a:buClr>
              <a:buFont typeface="Arial"/>
              <a:buChar char="•"/>
            </a:pPr>
            <a:r>
              <a:rPr lang="tr-TR" sz="2400" spc="-1" dirty="0">
                <a:solidFill>
                  <a:srgbClr val="000000"/>
                </a:solidFill>
              </a:rPr>
              <a:t>Süreciniz sonlanana kadar sistemi takip etmek sizin sorumluluğunuzdadır.</a:t>
            </a:r>
          </a:p>
        </p:txBody>
      </p:sp>
    </p:spTree>
    <p:extLst>
      <p:ext uri="{BB962C8B-B14F-4D97-AF65-F5344CB8AC3E}">
        <p14:creationId xmlns:p14="http://schemas.microsoft.com/office/powerpoint/2010/main" val="219230221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DEĞERLENDİRME FORMU</a:t>
            </a:r>
          </a:p>
        </p:txBody>
      </p:sp>
      <p:sp>
        <p:nvSpPr>
          <p:cNvPr id="3" name="Content Placeholder 2"/>
          <p:cNvSpPr>
            <a:spLocks noGrp="1"/>
          </p:cNvSpPr>
          <p:nvPr>
            <p:ph idx="1"/>
          </p:nvPr>
        </p:nvSpPr>
        <p:spPr/>
        <p:txBody>
          <a:bodyPr>
            <a:normAutofit/>
          </a:bodyPr>
          <a:lstStyle/>
          <a:p>
            <a:r>
              <a:rPr lang="tr-TR" sz="2300" dirty="0"/>
              <a:t>Staj Değerlendirme formu stajın yapıldığı firma tarafından doldurulacaktır.</a:t>
            </a:r>
          </a:p>
          <a:p>
            <a:endParaRPr lang="tr-TR" sz="2300" dirty="0"/>
          </a:p>
          <a:p>
            <a:r>
              <a:rPr lang="tr-TR" sz="2300" dirty="0"/>
              <a:t>Staj defterlerini imzalayan amirin değerlendirme formunu da doldurması gerekir.</a:t>
            </a:r>
          </a:p>
          <a:p>
            <a:endParaRPr lang="tr-TR" sz="2300" dirty="0"/>
          </a:p>
          <a:p>
            <a:r>
              <a:rPr lang="tr-TR" sz="2300" dirty="0"/>
              <a:t>Staj defterlerini imzalayan amirin </a:t>
            </a:r>
            <a:r>
              <a:rPr lang="tr-TR" sz="2300" dirty="0" smtClean="0"/>
              <a:t>ıslak imza </a:t>
            </a:r>
            <a:r>
              <a:rPr lang="tr-TR" sz="2300" dirty="0"/>
              <a:t>ve mührü de gereklidir</a:t>
            </a:r>
            <a:r>
              <a:rPr lang="tr-TR" sz="2300" dirty="0" smtClean="0"/>
              <a:t>.</a:t>
            </a:r>
          </a:p>
          <a:p>
            <a:endParaRPr lang="tr-TR" sz="2300" dirty="0"/>
          </a:p>
          <a:p>
            <a:r>
              <a:rPr lang="tr-TR" sz="2300" dirty="0" smtClean="0"/>
              <a:t>Defter ile birlikte sisteme yüklenecektir.</a:t>
            </a:r>
            <a:endParaRPr lang="tr-TR" sz="2300" dirty="0"/>
          </a:p>
          <a:p>
            <a:endParaRPr lang="tr-TR" sz="2300" dirty="0"/>
          </a:p>
        </p:txBody>
      </p:sp>
    </p:spTree>
    <p:extLst>
      <p:ext uri="{BB962C8B-B14F-4D97-AF65-F5344CB8AC3E}">
        <p14:creationId xmlns:p14="http://schemas.microsoft.com/office/powerpoint/2010/main" val="30014327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 Stajı Ek</a:t>
            </a:r>
            <a:endParaRPr lang="tr-TR" dirty="0"/>
          </a:p>
        </p:txBody>
      </p:sp>
      <p:sp>
        <p:nvSpPr>
          <p:cNvPr id="3" name="İçerik Yer Tutucusu 2"/>
          <p:cNvSpPr>
            <a:spLocks noGrp="1"/>
          </p:cNvSpPr>
          <p:nvPr>
            <p:ph idx="1"/>
          </p:nvPr>
        </p:nvSpPr>
        <p:spPr/>
        <p:txBody>
          <a:bodyPr>
            <a:normAutofit fontScale="55000" lnSpcReduction="20000"/>
          </a:bodyPr>
          <a:lstStyle/>
          <a:p>
            <a:pPr marL="236520" indent="-236520">
              <a:spcBef>
                <a:spcPts val="1001"/>
              </a:spcBef>
              <a:buClr>
                <a:srgbClr val="000000"/>
              </a:buClr>
              <a:buFont typeface="Arial"/>
              <a:buChar char="•"/>
            </a:pPr>
            <a:r>
              <a:rPr lang="tr-TR" spc="-1" dirty="0">
                <a:solidFill>
                  <a:srgbClr val="000000"/>
                </a:solidFill>
              </a:rPr>
              <a:t>Staj yapılacak olan yerin seçiminde, daha önce çalışılan ve belli bir temelinin olduğu teknoloji, yazılım dili veya programın kullanıldığı şirketlere öncelik verilmesi</a:t>
            </a:r>
          </a:p>
          <a:p>
            <a:pPr marL="236520" indent="-236520">
              <a:spcBef>
                <a:spcPts val="1001"/>
              </a:spcBef>
              <a:buClr>
                <a:srgbClr val="000000"/>
              </a:buClr>
              <a:buFont typeface="Arial"/>
              <a:buChar char="•"/>
            </a:pPr>
            <a:r>
              <a:rPr lang="tr-TR" spc="-1" dirty="0">
                <a:solidFill>
                  <a:srgbClr val="000000"/>
                </a:solidFill>
              </a:rPr>
              <a:t> </a:t>
            </a:r>
          </a:p>
          <a:p>
            <a:pPr marL="236520" indent="-236520">
              <a:spcBef>
                <a:spcPts val="1001"/>
              </a:spcBef>
              <a:buClr>
                <a:srgbClr val="000000"/>
              </a:buClr>
              <a:buFont typeface="Arial"/>
              <a:buChar char="•"/>
            </a:pPr>
            <a:r>
              <a:rPr lang="tr-TR" spc="-1" dirty="0">
                <a:solidFill>
                  <a:srgbClr val="000000"/>
                </a:solidFill>
              </a:rPr>
              <a:t>Staj yapılacak olan işyeri ile staja başlamadan ve  kabul alınmadan önce tam olarak nasıl bir görev verileceği ve yapılacak işin netleştirilmesi</a:t>
            </a:r>
          </a:p>
          <a:p>
            <a:pPr marL="236520" indent="-236520">
              <a:spcBef>
                <a:spcPts val="1001"/>
              </a:spcBef>
              <a:buClr>
                <a:srgbClr val="000000"/>
              </a:buClr>
              <a:buFont typeface="Arial"/>
              <a:buChar char="•"/>
            </a:pPr>
            <a:r>
              <a:rPr lang="tr-TR" spc="-1" dirty="0">
                <a:solidFill>
                  <a:srgbClr val="000000"/>
                </a:solidFill>
              </a:rPr>
              <a:t> </a:t>
            </a:r>
          </a:p>
          <a:p>
            <a:pPr marL="236520" indent="-236520">
              <a:spcBef>
                <a:spcPts val="1001"/>
              </a:spcBef>
              <a:buClr>
                <a:srgbClr val="000000"/>
              </a:buClr>
              <a:buFont typeface="Arial"/>
              <a:buChar char="•"/>
            </a:pPr>
            <a:r>
              <a:rPr lang="tr-TR" spc="-1" dirty="0">
                <a:solidFill>
                  <a:srgbClr val="000000"/>
                </a:solidFill>
              </a:rPr>
              <a:t>Yazılım stajında öncelik olarak, staj yapılan yerde devam eden veya yeni başlayacak olan bir projede ekip içerinde yer alınması ve projeye katkıda bulunulması</a:t>
            </a:r>
          </a:p>
          <a:p>
            <a:pPr marL="236520" indent="-236520">
              <a:spcBef>
                <a:spcPts val="1001"/>
              </a:spcBef>
              <a:buClr>
                <a:srgbClr val="000000"/>
              </a:buClr>
              <a:buFont typeface="Arial"/>
              <a:buChar char="•"/>
            </a:pPr>
            <a:r>
              <a:rPr lang="tr-TR" spc="-1" dirty="0">
                <a:solidFill>
                  <a:srgbClr val="000000"/>
                </a:solidFill>
              </a:rPr>
              <a:t> </a:t>
            </a:r>
          </a:p>
          <a:p>
            <a:pPr marL="236520" indent="-236520">
              <a:spcBef>
                <a:spcPts val="1001"/>
              </a:spcBef>
              <a:buClr>
                <a:srgbClr val="000000"/>
              </a:buClr>
              <a:buFont typeface="Arial"/>
              <a:buChar char="•"/>
            </a:pPr>
            <a:r>
              <a:rPr lang="tr-TR" spc="-1" dirty="0">
                <a:solidFill>
                  <a:srgbClr val="000000"/>
                </a:solidFill>
              </a:rPr>
              <a:t> Bu mümkün olmuyorsa, departmanda bulunan mühendis tarafından verilecek olan başka bir yazılım projesinin </a:t>
            </a:r>
            <a:r>
              <a:rPr lang="tr-TR" spc="-1" dirty="0" err="1">
                <a:solidFill>
                  <a:srgbClr val="000000"/>
                </a:solidFill>
              </a:rPr>
              <a:t>gerçeklenmesi</a:t>
            </a:r>
            <a:r>
              <a:rPr lang="tr-TR" spc="-1" dirty="0">
                <a:solidFill>
                  <a:srgbClr val="000000"/>
                </a:solidFill>
              </a:rPr>
              <a:t>.</a:t>
            </a:r>
          </a:p>
          <a:p>
            <a:pPr marL="236520" indent="-236520">
              <a:spcBef>
                <a:spcPts val="1001"/>
              </a:spcBef>
              <a:buClr>
                <a:srgbClr val="000000"/>
              </a:buClr>
              <a:buFont typeface="Arial"/>
              <a:buChar char="•"/>
            </a:pPr>
            <a:r>
              <a:rPr lang="tr-TR" spc="-1" dirty="0">
                <a:solidFill>
                  <a:srgbClr val="000000"/>
                </a:solidFill>
              </a:rPr>
              <a:t> </a:t>
            </a:r>
          </a:p>
          <a:p>
            <a:pPr marL="236520" indent="-236520">
              <a:spcBef>
                <a:spcPts val="1001"/>
              </a:spcBef>
              <a:buClr>
                <a:srgbClr val="000000"/>
              </a:buClr>
              <a:buFont typeface="Arial"/>
              <a:buChar char="•"/>
            </a:pPr>
            <a:r>
              <a:rPr lang="tr-TR" spc="-1" dirty="0">
                <a:solidFill>
                  <a:srgbClr val="000000"/>
                </a:solidFill>
              </a:rPr>
              <a:t>Staj defterlerinin hazırlanmasında, kullanılan teknoloji platform hakkında kısa bir ön bilgiden sonra yapılan işin kod ve ekran çıktıları ile anlatılması, gereksiz bilgiler ile defterin doldurulması.</a:t>
            </a:r>
          </a:p>
          <a:p>
            <a:pPr marL="236520" indent="-236520">
              <a:spcBef>
                <a:spcPts val="1001"/>
              </a:spcBef>
              <a:buClr>
                <a:srgbClr val="000000"/>
              </a:buClr>
              <a:buFont typeface="Arial"/>
              <a:buChar char="•"/>
            </a:pPr>
            <a:r>
              <a:rPr lang="tr-TR" spc="-1" dirty="0">
                <a:solidFill>
                  <a:srgbClr val="000000"/>
                </a:solidFill>
              </a:rPr>
              <a:t> </a:t>
            </a:r>
          </a:p>
          <a:p>
            <a:pPr marL="236520" indent="-236520">
              <a:spcBef>
                <a:spcPts val="1001"/>
              </a:spcBef>
              <a:buClr>
                <a:srgbClr val="000000"/>
              </a:buClr>
              <a:buFont typeface="Arial"/>
              <a:buChar char="•"/>
            </a:pPr>
            <a:r>
              <a:rPr lang="tr-TR" spc="-1" dirty="0">
                <a:solidFill>
                  <a:srgbClr val="000000"/>
                </a:solidFill>
              </a:rPr>
              <a:t>Yazılım staj mülakatında teslim edilen cd içerinde yapılan çalışma ile ilgili kod, doküman ve ekran çıktılarının bulunması.</a:t>
            </a:r>
          </a:p>
          <a:p>
            <a:endParaRPr lang="tr-TR" dirty="0"/>
          </a:p>
        </p:txBody>
      </p:sp>
    </p:spTree>
    <p:extLst>
      <p:ext uri="{BB962C8B-B14F-4D97-AF65-F5344CB8AC3E}">
        <p14:creationId xmlns:p14="http://schemas.microsoft.com/office/powerpoint/2010/main" val="158171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9172" y="437695"/>
            <a:ext cx="10515600" cy="1325563"/>
          </a:xfrm>
        </p:spPr>
        <p:txBody>
          <a:bodyPr>
            <a:normAutofit/>
          </a:bodyPr>
          <a:lstStyle/>
          <a:p>
            <a:r>
              <a:rPr lang="tr-TR" sz="3600" dirty="0"/>
              <a:t> Yurtdışında kendi imkanları ile staj yapmak isteyenler</a:t>
            </a:r>
          </a:p>
        </p:txBody>
      </p:sp>
      <p:sp>
        <p:nvSpPr>
          <p:cNvPr id="5" name="Content Placeholder 2"/>
          <p:cNvSpPr>
            <a:spLocks noGrp="1"/>
          </p:cNvSpPr>
          <p:nvPr>
            <p:ph idx="1"/>
          </p:nvPr>
        </p:nvSpPr>
        <p:spPr>
          <a:xfrm>
            <a:off x="838200" y="2072365"/>
            <a:ext cx="10515600" cy="4351338"/>
          </a:xfrm>
        </p:spPr>
        <p:txBody>
          <a:bodyPr>
            <a:normAutofit/>
          </a:bodyPr>
          <a:lstStyle/>
          <a:p>
            <a:r>
              <a:rPr lang="tr-TR" sz="2300" dirty="0"/>
              <a:t>Prosedür tamamen aynı olup eğer ki staj yapılacak firma staj kabul formunu dolduramazsa firmanın çalıştığı alanı, personel sayısını ve mühendis sayısını belirten firma onaylı bir evrak, staj kabul formuna ek olarak eklenerek teslim edilmelidir. </a:t>
            </a:r>
          </a:p>
          <a:p>
            <a:endParaRPr lang="tr-TR" sz="2300" dirty="0"/>
          </a:p>
          <a:p>
            <a:r>
              <a:rPr lang="tr-TR" sz="2300" dirty="0"/>
              <a:t>Öğrenciler isterse yurtdışında yapılan stajın defterini İngilizce dilinde yazabilirler</a:t>
            </a:r>
            <a:r>
              <a:rPr lang="tr-TR" sz="2300" dirty="0" smtClean="0"/>
              <a:t>.</a:t>
            </a:r>
          </a:p>
          <a:p>
            <a:endParaRPr lang="tr-TR" sz="2300" dirty="0"/>
          </a:p>
          <a:p>
            <a:r>
              <a:rPr lang="tr-TR" sz="2400" spc="-1" dirty="0">
                <a:solidFill>
                  <a:srgbClr val="000000"/>
                </a:solidFill>
              </a:rPr>
              <a:t>Yurt dışında yapılan stajlarda defter başka bir dil ile doldurulmuş ise Türkçe çevirisi de eklenmelidir. </a:t>
            </a:r>
          </a:p>
          <a:p>
            <a:endParaRPr lang="tr-TR" sz="2300" dirty="0"/>
          </a:p>
          <a:p>
            <a:endParaRPr lang="tr-TR" sz="2300" dirty="0"/>
          </a:p>
          <a:p>
            <a:endParaRPr lang="tr-TR" sz="2300" dirty="0"/>
          </a:p>
        </p:txBody>
      </p:sp>
    </p:spTree>
    <p:extLst>
      <p:ext uri="{BB962C8B-B14F-4D97-AF65-F5344CB8AC3E}">
        <p14:creationId xmlns:p14="http://schemas.microsoft.com/office/powerpoint/2010/main" val="173640787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9639"/>
            <a:ext cx="10515600" cy="1325563"/>
          </a:xfrm>
        </p:spPr>
        <p:txBody>
          <a:bodyPr>
            <a:normAutofit/>
          </a:bodyPr>
          <a:lstStyle/>
          <a:p>
            <a:r>
              <a:rPr lang="tr-TR" sz="4000" dirty="0"/>
              <a:t>Staj Dersi</a:t>
            </a:r>
          </a:p>
        </p:txBody>
      </p:sp>
      <p:sp>
        <p:nvSpPr>
          <p:cNvPr id="3" name="Content Placeholder 2"/>
          <p:cNvSpPr>
            <a:spLocks noGrp="1"/>
          </p:cNvSpPr>
          <p:nvPr>
            <p:ph idx="1"/>
          </p:nvPr>
        </p:nvSpPr>
        <p:spPr>
          <a:xfrm>
            <a:off x="838200" y="1898195"/>
            <a:ext cx="10515600" cy="4351338"/>
          </a:xfrm>
        </p:spPr>
        <p:txBody>
          <a:bodyPr>
            <a:normAutofit/>
          </a:bodyPr>
          <a:lstStyle/>
          <a:p>
            <a:r>
              <a:rPr lang="tr-TR" sz="2300" dirty="0"/>
              <a:t>Staj dersi her zaman seçilebilir ancak sistemde gözüktüğü zaman bir kereye mahsus bu dersi seçmesi öğrencinin faydasına olacaktır.</a:t>
            </a:r>
          </a:p>
          <a:p>
            <a:endParaRPr lang="tr-TR" sz="2300" dirty="0"/>
          </a:p>
          <a:p>
            <a:r>
              <a:rPr lang="tr-TR" sz="2300" dirty="0"/>
              <a:t>Staj dersi seçilmeden öğrenci mezun olamaz.</a:t>
            </a:r>
          </a:p>
          <a:p>
            <a:endParaRPr lang="tr-TR" sz="2300" dirty="0"/>
          </a:p>
          <a:p>
            <a:r>
              <a:rPr lang="tr-TR" sz="2300" dirty="0"/>
              <a:t>Staj dersinin seçilmemesi staj </a:t>
            </a:r>
            <a:r>
              <a:rPr lang="tr-TR" sz="2300" dirty="0" smtClean="0"/>
              <a:t>yapmaya engel değildir.</a:t>
            </a:r>
          </a:p>
          <a:p>
            <a:pPr marL="0" indent="0">
              <a:buNone/>
            </a:pPr>
            <a:r>
              <a:rPr lang="tr-TR" sz="2400" spc="-1" dirty="0" smtClean="0">
                <a:solidFill>
                  <a:srgbClr val="FF0000"/>
                </a:solidFill>
              </a:rPr>
              <a:t>Ancak Staj </a:t>
            </a:r>
            <a:r>
              <a:rPr lang="tr-TR" sz="2400" spc="-1" dirty="0">
                <a:solidFill>
                  <a:srgbClr val="FF0000"/>
                </a:solidFill>
              </a:rPr>
              <a:t>dersi seçmeden yapılan stajlarda, staj dersini seçtikten sonra notun aktarılması komisyon üyelerine bilgi verilmelidir.</a:t>
            </a:r>
          </a:p>
          <a:p>
            <a:endParaRPr lang="tr-TR" sz="2300" dirty="0"/>
          </a:p>
        </p:txBody>
      </p:sp>
    </p:spTree>
    <p:extLst>
      <p:ext uri="{BB962C8B-B14F-4D97-AF65-F5344CB8AC3E}">
        <p14:creationId xmlns:p14="http://schemas.microsoft.com/office/powerpoint/2010/main" val="2099641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Neden Staj</a:t>
            </a:r>
          </a:p>
        </p:txBody>
      </p:sp>
      <p:sp>
        <p:nvSpPr>
          <p:cNvPr id="3" name="Content Placeholder 2"/>
          <p:cNvSpPr>
            <a:spLocks noGrp="1"/>
          </p:cNvSpPr>
          <p:nvPr>
            <p:ph idx="1"/>
          </p:nvPr>
        </p:nvSpPr>
        <p:spPr>
          <a:xfrm>
            <a:off x="852715" y="2115911"/>
            <a:ext cx="10515600" cy="4351338"/>
          </a:xfrm>
        </p:spPr>
        <p:txBody>
          <a:bodyPr>
            <a:normAutofit/>
          </a:bodyPr>
          <a:lstStyle/>
          <a:p>
            <a:r>
              <a:rPr lang="tr-TR" sz="2500" dirty="0"/>
              <a:t>Stajın amacı öğrencilere iş hayatı deneyimi kazandırmaktır.</a:t>
            </a:r>
          </a:p>
          <a:p>
            <a:pPr marL="0" indent="0">
              <a:buNone/>
            </a:pPr>
            <a:endParaRPr lang="tr-TR" sz="2500" dirty="0"/>
          </a:p>
          <a:p>
            <a:r>
              <a:rPr lang="tr-TR" sz="2500" dirty="0"/>
              <a:t>Her iş deneyimi öz geçmişinizi zenginleştirecektir.</a:t>
            </a:r>
          </a:p>
          <a:p>
            <a:pPr marL="0" indent="0">
              <a:buNone/>
            </a:pPr>
            <a:endParaRPr lang="tr-TR" sz="2500" dirty="0"/>
          </a:p>
          <a:p>
            <a:r>
              <a:rPr lang="tr-TR" sz="2500" dirty="0"/>
              <a:t>İyi bir staj kendinize olan güveninizi arttıracaktır.</a:t>
            </a:r>
          </a:p>
        </p:txBody>
      </p:sp>
    </p:spTree>
    <p:extLst>
      <p:ext uri="{BB962C8B-B14F-4D97-AF65-F5344CB8AC3E}">
        <p14:creationId xmlns:p14="http://schemas.microsoft.com/office/powerpoint/2010/main" val="35422568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91" y="-120635"/>
            <a:ext cx="10515600" cy="1325563"/>
          </a:xfrm>
        </p:spPr>
        <p:txBody>
          <a:bodyPr>
            <a:normAutofit/>
          </a:bodyPr>
          <a:lstStyle/>
          <a:p>
            <a:pPr algn="ctr"/>
            <a:r>
              <a:rPr lang="tr-TR" sz="4000" dirty="0" smtClean="0"/>
              <a:t>Staj Komisyon </a:t>
            </a:r>
            <a:r>
              <a:rPr lang="tr-TR" sz="4000" dirty="0"/>
              <a:t>Üyeleri</a:t>
            </a:r>
          </a:p>
        </p:txBody>
      </p:sp>
      <p:sp>
        <p:nvSpPr>
          <p:cNvPr id="5" name="Title 1">
            <a:extLst>
              <a:ext uri="{FF2B5EF4-FFF2-40B4-BE49-F238E27FC236}">
                <a16:creationId xmlns:a16="http://schemas.microsoft.com/office/drawing/2014/main" id="{3E77CC13-E400-4965-A610-6A8A6ED3083B}"/>
              </a:ext>
            </a:extLst>
          </p:cNvPr>
          <p:cNvSpPr txBox="1">
            <a:spLocks/>
          </p:cNvSpPr>
          <p:nvPr/>
        </p:nvSpPr>
        <p:spPr>
          <a:xfrm>
            <a:off x="3795933" y="4778718"/>
            <a:ext cx="3850546" cy="6694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dirty="0"/>
              <a:t>Fakülte Staj Birimi</a:t>
            </a:r>
          </a:p>
        </p:txBody>
      </p:sp>
      <p:sp>
        <p:nvSpPr>
          <p:cNvPr id="3" name="Metin kutusu 2"/>
          <p:cNvSpPr txBox="1"/>
          <p:nvPr/>
        </p:nvSpPr>
        <p:spPr>
          <a:xfrm>
            <a:off x="4002761" y="5572294"/>
            <a:ext cx="3546937" cy="646331"/>
          </a:xfrm>
          <a:prstGeom prst="rect">
            <a:avLst/>
          </a:prstGeom>
          <a:noFill/>
        </p:spPr>
        <p:txBody>
          <a:bodyPr wrap="square" rtlCol="0">
            <a:spAutoFit/>
          </a:bodyPr>
          <a:lstStyle/>
          <a:p>
            <a:r>
              <a:rPr lang="tr-TR" dirty="0"/>
              <a:t>Gülcan KIHRI (gulcankihri@sakarya.edu.tr)</a:t>
            </a:r>
            <a:endParaRPr lang="tr-TR" dirty="0"/>
          </a:p>
        </p:txBody>
      </p:sp>
      <p:sp>
        <p:nvSpPr>
          <p:cNvPr id="4" name="Dikdörtgen 3"/>
          <p:cNvSpPr/>
          <p:nvPr/>
        </p:nvSpPr>
        <p:spPr>
          <a:xfrm>
            <a:off x="445171" y="2515146"/>
            <a:ext cx="4539343" cy="2308324"/>
          </a:xfrm>
          <a:prstGeom prst="rect">
            <a:avLst/>
          </a:prstGeom>
        </p:spPr>
        <p:txBody>
          <a:bodyPr wrap="square">
            <a:spAutoFit/>
          </a:bodyPr>
          <a:lstStyle/>
          <a:p>
            <a:pPr algn="just"/>
            <a:r>
              <a:rPr lang="tr-TR" b="1" u="sng" dirty="0">
                <a:solidFill>
                  <a:srgbClr val="333333"/>
                </a:solidFill>
              </a:rPr>
              <a:t>Donanım Stajı (Staj 1</a:t>
            </a:r>
            <a:r>
              <a:rPr lang="tr-TR" b="1" u="sng" dirty="0" smtClean="0">
                <a:solidFill>
                  <a:srgbClr val="333333"/>
                </a:solidFill>
              </a:rPr>
              <a:t>):</a:t>
            </a:r>
          </a:p>
          <a:p>
            <a:pPr algn="just"/>
            <a:endParaRPr lang="tr-TR" dirty="0">
              <a:solidFill>
                <a:srgbClr val="333333"/>
              </a:solidFill>
            </a:endParaRPr>
          </a:p>
          <a:p>
            <a:r>
              <a:rPr lang="tr-TR" dirty="0">
                <a:solidFill>
                  <a:srgbClr val="333333"/>
                </a:solidFill>
              </a:rPr>
              <a:t>Arş. Gör. Seda UÇAR </a:t>
            </a:r>
            <a:endParaRPr lang="tr-TR" dirty="0" smtClean="0">
              <a:solidFill>
                <a:srgbClr val="333333"/>
              </a:solidFill>
            </a:endParaRPr>
          </a:p>
          <a:p>
            <a:r>
              <a:rPr lang="tr-TR" dirty="0" smtClean="0">
                <a:solidFill>
                  <a:srgbClr val="333333"/>
                </a:solidFill>
              </a:rPr>
              <a:t>(</a:t>
            </a:r>
            <a:r>
              <a:rPr lang="tr-TR" dirty="0">
                <a:solidFill>
                  <a:srgbClr val="333333"/>
                </a:solidFill>
                <a:hlinkClick r:id="rId3"/>
              </a:rPr>
              <a:t>sedaucar@sakarya.edu.tr</a:t>
            </a:r>
            <a:r>
              <a:rPr lang="tr-TR" dirty="0" smtClean="0">
                <a:solidFill>
                  <a:srgbClr val="333333"/>
                </a:solidFill>
              </a:rPr>
              <a:t>)</a:t>
            </a:r>
          </a:p>
          <a:p>
            <a:endParaRPr lang="tr-TR" dirty="0">
              <a:solidFill>
                <a:srgbClr val="333333"/>
              </a:solidFill>
            </a:endParaRPr>
          </a:p>
          <a:p>
            <a:r>
              <a:rPr lang="tr-TR" dirty="0">
                <a:solidFill>
                  <a:srgbClr val="333333"/>
                </a:solidFill>
              </a:rPr>
              <a:t>Arş. Gör. Yasin </a:t>
            </a:r>
            <a:r>
              <a:rPr lang="tr-TR" dirty="0" smtClean="0">
                <a:solidFill>
                  <a:srgbClr val="333333"/>
                </a:solidFill>
              </a:rPr>
              <a:t>ALTUNBAŞAK</a:t>
            </a:r>
          </a:p>
          <a:p>
            <a:r>
              <a:rPr lang="tr-TR" dirty="0" smtClean="0">
                <a:solidFill>
                  <a:srgbClr val="333333"/>
                </a:solidFill>
              </a:rPr>
              <a:t>(</a:t>
            </a:r>
            <a:r>
              <a:rPr lang="tr-TR" dirty="0" smtClean="0">
                <a:solidFill>
                  <a:srgbClr val="333333"/>
                </a:solidFill>
                <a:hlinkClick r:id="rId4"/>
              </a:rPr>
              <a:t>yasinaltunbasak@sakarya.edu.tr</a:t>
            </a:r>
            <a:r>
              <a:rPr lang="tr-TR" dirty="0" smtClean="0">
                <a:solidFill>
                  <a:srgbClr val="333333"/>
                </a:solidFill>
              </a:rPr>
              <a:t>)</a:t>
            </a:r>
          </a:p>
          <a:p>
            <a:endParaRPr lang="tr-TR" b="0" i="0" dirty="0">
              <a:solidFill>
                <a:srgbClr val="333333"/>
              </a:solidFill>
              <a:effectLst/>
              <a:latin typeface="Helvetica Neue"/>
            </a:endParaRPr>
          </a:p>
        </p:txBody>
      </p:sp>
      <p:sp>
        <p:nvSpPr>
          <p:cNvPr id="12" name="Dikdörtgen 11"/>
          <p:cNvSpPr/>
          <p:nvPr/>
        </p:nvSpPr>
        <p:spPr>
          <a:xfrm>
            <a:off x="7549698" y="2396032"/>
            <a:ext cx="4539343" cy="2308324"/>
          </a:xfrm>
          <a:prstGeom prst="rect">
            <a:avLst/>
          </a:prstGeom>
        </p:spPr>
        <p:txBody>
          <a:bodyPr wrap="square">
            <a:spAutoFit/>
          </a:bodyPr>
          <a:lstStyle/>
          <a:p>
            <a:pPr algn="just"/>
            <a:r>
              <a:rPr lang="tr-TR" b="1" u="sng" dirty="0" smtClean="0">
                <a:solidFill>
                  <a:srgbClr val="333333"/>
                </a:solidFill>
              </a:rPr>
              <a:t>Yazılım </a:t>
            </a:r>
            <a:r>
              <a:rPr lang="tr-TR" b="1" u="sng" dirty="0">
                <a:solidFill>
                  <a:srgbClr val="333333"/>
                </a:solidFill>
              </a:rPr>
              <a:t>Stajı (Staj </a:t>
            </a:r>
            <a:r>
              <a:rPr lang="tr-TR" b="1" u="sng" dirty="0" smtClean="0">
                <a:solidFill>
                  <a:srgbClr val="333333"/>
                </a:solidFill>
              </a:rPr>
              <a:t>2):</a:t>
            </a:r>
          </a:p>
          <a:p>
            <a:pPr algn="just"/>
            <a:endParaRPr lang="tr-TR" dirty="0">
              <a:solidFill>
                <a:srgbClr val="333333"/>
              </a:solidFill>
            </a:endParaRPr>
          </a:p>
          <a:p>
            <a:r>
              <a:rPr lang="tr-TR" dirty="0"/>
              <a:t>Arş. Gör. Mustafa Alperen KILIÇ (</a:t>
            </a:r>
            <a:r>
              <a:rPr lang="tr-TR" dirty="0">
                <a:hlinkClick r:id="rId5"/>
              </a:rPr>
              <a:t>mustafakilic@sakarya.edu.tr</a:t>
            </a:r>
            <a:r>
              <a:rPr lang="tr-TR" dirty="0" smtClean="0"/>
              <a:t>)</a:t>
            </a:r>
          </a:p>
          <a:p>
            <a:endParaRPr lang="tr-TR" dirty="0"/>
          </a:p>
          <a:p>
            <a:r>
              <a:rPr lang="tr-TR" dirty="0"/>
              <a:t>Arş. Gör. Ömer Faruk YAVUZ (</a:t>
            </a:r>
            <a:r>
              <a:rPr lang="tr-TR" dirty="0" smtClean="0">
                <a:hlinkClick r:id="rId6"/>
              </a:rPr>
              <a:t>omeryavuz@sakarya.edu.tr</a:t>
            </a:r>
            <a:r>
              <a:rPr lang="tr-TR" dirty="0" smtClean="0"/>
              <a:t>)</a:t>
            </a:r>
          </a:p>
          <a:p>
            <a:endParaRPr lang="tr-TR" dirty="0"/>
          </a:p>
        </p:txBody>
      </p:sp>
      <p:sp>
        <p:nvSpPr>
          <p:cNvPr id="13" name="Metin kutusu 12"/>
          <p:cNvSpPr txBox="1"/>
          <p:nvPr/>
        </p:nvSpPr>
        <p:spPr>
          <a:xfrm>
            <a:off x="3795933" y="1053292"/>
            <a:ext cx="3573696" cy="1477328"/>
          </a:xfrm>
          <a:prstGeom prst="rect">
            <a:avLst/>
          </a:prstGeom>
          <a:noFill/>
        </p:spPr>
        <p:txBody>
          <a:bodyPr wrap="square" rtlCol="0">
            <a:spAutoFit/>
          </a:bodyPr>
          <a:lstStyle/>
          <a:p>
            <a:r>
              <a:rPr lang="tr-TR" b="1" u="sng" dirty="0" smtClean="0"/>
              <a:t>Staj Komisyon Başkanı :</a:t>
            </a:r>
          </a:p>
          <a:p>
            <a:endParaRPr lang="tr-TR" b="1" u="sng" dirty="0" smtClean="0"/>
          </a:p>
          <a:p>
            <a:r>
              <a:rPr lang="tr-TR" dirty="0" smtClean="0"/>
              <a:t>Dr. Öğretim Üyesi Abdullah SEVİN (</a:t>
            </a:r>
            <a:r>
              <a:rPr lang="tr-TR" dirty="0" smtClean="0">
                <a:hlinkClick r:id="rId7"/>
              </a:rPr>
              <a:t>asevin@sakarya.edu.tr</a:t>
            </a:r>
            <a:r>
              <a:rPr lang="tr-TR" dirty="0" smtClean="0"/>
              <a:t>)</a:t>
            </a:r>
          </a:p>
          <a:p>
            <a:endParaRPr lang="tr-TR" dirty="0"/>
          </a:p>
        </p:txBody>
      </p:sp>
    </p:spTree>
    <p:extLst>
      <p:ext uri="{BB962C8B-B14F-4D97-AF65-F5344CB8AC3E}">
        <p14:creationId xmlns:p14="http://schemas.microsoft.com/office/powerpoint/2010/main" val="320530098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Yeri Aramak</a:t>
            </a:r>
          </a:p>
        </p:txBody>
      </p:sp>
      <p:sp>
        <p:nvSpPr>
          <p:cNvPr id="3" name="Content Placeholder 2"/>
          <p:cNvSpPr>
            <a:spLocks noGrp="1"/>
          </p:cNvSpPr>
          <p:nvPr>
            <p:ph idx="1"/>
          </p:nvPr>
        </p:nvSpPr>
        <p:spPr/>
        <p:txBody>
          <a:bodyPr>
            <a:normAutofit fontScale="92500" lnSpcReduction="20000"/>
          </a:bodyPr>
          <a:lstStyle/>
          <a:p>
            <a:endParaRPr lang="tr-TR" sz="2700" dirty="0"/>
          </a:p>
          <a:p>
            <a:r>
              <a:rPr lang="tr-TR" sz="2700" dirty="0"/>
              <a:t>Staj yeri aramaya erken başlayın.</a:t>
            </a:r>
          </a:p>
          <a:p>
            <a:endParaRPr lang="tr-TR" sz="2700" dirty="0"/>
          </a:p>
          <a:p>
            <a:r>
              <a:rPr lang="tr-TR" sz="2700" dirty="0"/>
              <a:t>Staj yeri aramak iş aramaya benzer. </a:t>
            </a:r>
          </a:p>
          <a:p>
            <a:endParaRPr lang="tr-TR" sz="2700" dirty="0"/>
          </a:p>
          <a:p>
            <a:r>
              <a:rPr lang="tr-TR" sz="2700" dirty="0"/>
              <a:t>Öz geçmiş ve ön yazı hazırlayın.</a:t>
            </a:r>
          </a:p>
          <a:p>
            <a:endParaRPr lang="tr-TR" sz="2700" dirty="0"/>
          </a:p>
          <a:p>
            <a:r>
              <a:rPr lang="tr-TR" sz="2700" dirty="0"/>
              <a:t>Araştırmacı olun ve farklı kaynaklara göz atın.</a:t>
            </a:r>
          </a:p>
          <a:p>
            <a:endParaRPr lang="tr-TR" sz="2700" dirty="0"/>
          </a:p>
          <a:p>
            <a:r>
              <a:rPr lang="tr-TR" sz="2700" dirty="0"/>
              <a:t>Israrcı olmalısınız.</a:t>
            </a:r>
            <a:r>
              <a:rPr lang="tr-TR" dirty="0"/>
              <a:t/>
            </a:r>
            <a:br>
              <a:rPr lang="tr-TR" dirty="0"/>
            </a:br>
            <a:endParaRPr lang="tr-TR" dirty="0"/>
          </a:p>
          <a:p>
            <a:endParaRPr lang="tr-TR" dirty="0"/>
          </a:p>
          <a:p>
            <a:endParaRPr lang="tr-TR" dirty="0"/>
          </a:p>
        </p:txBody>
      </p:sp>
    </p:spTree>
    <p:extLst>
      <p:ext uri="{BB962C8B-B14F-4D97-AF65-F5344CB8AC3E}">
        <p14:creationId xmlns:p14="http://schemas.microsoft.com/office/powerpoint/2010/main" val="10491354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İyi bir staj deneyimi iş bulmanızı sağlayabilir</a:t>
            </a:r>
          </a:p>
        </p:txBody>
      </p:sp>
      <p:sp>
        <p:nvSpPr>
          <p:cNvPr id="3" name="Content Placeholder 2"/>
          <p:cNvSpPr>
            <a:spLocks noGrp="1"/>
          </p:cNvSpPr>
          <p:nvPr>
            <p:ph idx="1"/>
          </p:nvPr>
        </p:nvSpPr>
        <p:spPr>
          <a:xfrm>
            <a:off x="823686" y="2043339"/>
            <a:ext cx="10515600" cy="4351338"/>
          </a:xfrm>
        </p:spPr>
        <p:txBody>
          <a:bodyPr/>
          <a:lstStyle/>
          <a:p>
            <a:r>
              <a:rPr lang="tr-TR" sz="2500" dirty="0"/>
              <a:t>Staj yaptığınız firma sizi işe alabilir.</a:t>
            </a:r>
          </a:p>
          <a:p>
            <a:endParaRPr lang="tr-TR" sz="2500" dirty="0"/>
          </a:p>
          <a:p>
            <a:r>
              <a:rPr lang="tr-TR" sz="2500" dirty="0"/>
              <a:t>Çalışacağınız ortamlar hakkında tecrübeniz artar.</a:t>
            </a:r>
          </a:p>
          <a:p>
            <a:endParaRPr lang="tr-TR" sz="2500" dirty="0"/>
          </a:p>
          <a:p>
            <a:r>
              <a:rPr lang="tr-TR" sz="2500" dirty="0"/>
              <a:t>Çalışanlar hakkında bilgi edinirsiniz.</a:t>
            </a:r>
          </a:p>
          <a:p>
            <a:endParaRPr lang="tr-TR" sz="2500" dirty="0"/>
          </a:p>
          <a:p>
            <a:r>
              <a:rPr lang="tr-TR" sz="2500" dirty="0"/>
              <a:t>İş başvuru mülakatları hakkında tecrübe edinirsiniz</a:t>
            </a:r>
          </a:p>
          <a:p>
            <a:pPr marL="0" indent="0">
              <a:buNone/>
            </a:pPr>
            <a:endParaRPr lang="tr-TR" dirty="0"/>
          </a:p>
          <a:p>
            <a:endParaRPr lang="tr-TR" dirty="0"/>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208308180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7558"/>
            <a:ext cx="10515600" cy="1325563"/>
          </a:xfrm>
        </p:spPr>
        <p:txBody>
          <a:bodyPr/>
          <a:lstStyle/>
          <a:p>
            <a:pPr algn="ctr"/>
            <a:r>
              <a:rPr lang="tr-TR" dirty="0"/>
              <a:t>STAJA BAŞLAMA ADIMLARI</a:t>
            </a:r>
          </a:p>
        </p:txBody>
      </p:sp>
    </p:spTree>
    <p:extLst>
      <p:ext uri="{BB962C8B-B14F-4D97-AF65-F5344CB8AC3E}">
        <p14:creationId xmlns:p14="http://schemas.microsoft.com/office/powerpoint/2010/main" val="65224871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 Temel Bilgiler</a:t>
            </a:r>
          </a:p>
        </p:txBody>
      </p:sp>
      <p:sp>
        <p:nvSpPr>
          <p:cNvPr id="3" name="Content Placeholder 2"/>
          <p:cNvSpPr>
            <a:spLocks noGrp="1"/>
          </p:cNvSpPr>
          <p:nvPr>
            <p:ph idx="1"/>
          </p:nvPr>
        </p:nvSpPr>
        <p:spPr/>
        <p:txBody>
          <a:bodyPr>
            <a:normAutofit/>
          </a:bodyPr>
          <a:lstStyle/>
          <a:p>
            <a:r>
              <a:rPr lang="tr-TR" sz="2500" dirty="0" smtClean="0"/>
              <a:t>Donanım</a:t>
            </a:r>
            <a:r>
              <a:rPr lang="tr-TR" sz="2500" dirty="0" smtClean="0"/>
              <a:t> </a:t>
            </a:r>
            <a:r>
              <a:rPr lang="tr-TR" sz="2500" dirty="0"/>
              <a:t>ve Yazılım olarak iki tür staj yapılacaktır.</a:t>
            </a:r>
          </a:p>
          <a:p>
            <a:endParaRPr lang="tr-TR" sz="2500" dirty="0"/>
          </a:p>
          <a:p>
            <a:r>
              <a:rPr lang="tr-TR" sz="2500" dirty="0"/>
              <a:t>Her staj 20 iş günü olmalıdır.</a:t>
            </a:r>
          </a:p>
          <a:p>
            <a:endParaRPr lang="tr-TR" sz="2500" dirty="0"/>
          </a:p>
          <a:p>
            <a:r>
              <a:rPr lang="tr-TR" sz="2500" dirty="0"/>
              <a:t>Staj başlangıcı Pazartesi olmalıdır.</a:t>
            </a:r>
          </a:p>
          <a:p>
            <a:endParaRPr lang="tr-TR" sz="2500" dirty="0"/>
          </a:p>
          <a:p>
            <a:pPr>
              <a:spcBef>
                <a:spcPts val="1001"/>
              </a:spcBef>
              <a:buClr>
                <a:srgbClr val="000000"/>
              </a:buClr>
              <a:buFont typeface="Arial"/>
              <a:buChar char="•"/>
            </a:pPr>
            <a:r>
              <a:rPr lang="tr-TR" sz="2400" spc="-1" dirty="0">
                <a:solidFill>
                  <a:srgbClr val="000000"/>
                </a:solidFill>
              </a:rPr>
              <a:t>Staja başlamadan önce STAJ KABUL FORMU doldurulmalı ve </a:t>
            </a:r>
            <a:r>
              <a:rPr lang="tr-TR" sz="2400" spc="-1" dirty="0">
                <a:solidFill>
                  <a:srgbClr val="FF0000"/>
                </a:solidFill>
              </a:rPr>
              <a:t>staj.sabis.sakarya.edu.tr</a:t>
            </a:r>
            <a:r>
              <a:rPr lang="tr-TR" sz="2400" spc="-1" dirty="0">
                <a:solidFill>
                  <a:srgbClr val="000000"/>
                </a:solidFill>
              </a:rPr>
              <a:t> ‘ye yüklenmelidir.</a:t>
            </a:r>
            <a:endParaRPr lang="tr-TR" sz="2400" spc="-1" dirty="0">
              <a:solidFill>
                <a:srgbClr val="000000"/>
              </a:solidFill>
            </a:endParaRPr>
          </a:p>
        </p:txBody>
      </p:sp>
    </p:spTree>
    <p:extLst>
      <p:ext uri="{BB962C8B-B14F-4D97-AF65-F5344CB8AC3E}">
        <p14:creationId xmlns:p14="http://schemas.microsoft.com/office/powerpoint/2010/main" val="6828427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a:t>Stajda Yapılması Gerekenler</a:t>
            </a:r>
          </a:p>
        </p:txBody>
      </p:sp>
      <p:sp>
        <p:nvSpPr>
          <p:cNvPr id="3" name="Content Placeholder 2"/>
          <p:cNvSpPr>
            <a:spLocks noGrp="1"/>
          </p:cNvSpPr>
          <p:nvPr>
            <p:ph idx="1"/>
          </p:nvPr>
        </p:nvSpPr>
        <p:spPr>
          <a:xfrm>
            <a:off x="838201" y="1578882"/>
            <a:ext cx="11353799" cy="4351338"/>
          </a:xfrm>
        </p:spPr>
        <p:txBody>
          <a:bodyPr>
            <a:noAutofit/>
          </a:bodyPr>
          <a:lstStyle/>
          <a:p>
            <a:pPr marL="0" indent="0">
              <a:buNone/>
            </a:pPr>
            <a:endParaRPr lang="tr-TR" sz="2400" dirty="0"/>
          </a:p>
          <a:p>
            <a:r>
              <a:rPr lang="tr-TR" sz="2400" dirty="0"/>
              <a:t>Staj yaptığınız firmada çalışanların sizinle ilgilenmeleri için ısrarcı olun.</a:t>
            </a:r>
          </a:p>
          <a:p>
            <a:endParaRPr lang="tr-TR" sz="2400" dirty="0"/>
          </a:p>
          <a:p>
            <a:r>
              <a:rPr lang="tr-TR" sz="2400" dirty="0"/>
              <a:t>"Bir şey yaptırmadılar" cümlesi bahane olarak kabul edilemez.</a:t>
            </a:r>
          </a:p>
          <a:p>
            <a:endParaRPr lang="tr-TR" sz="2400" dirty="0"/>
          </a:p>
          <a:p>
            <a:r>
              <a:rPr lang="tr-TR" sz="2400" dirty="0"/>
              <a:t>Firmanın staj türüne uygun konular üzerine çalıştığına emin olun.</a:t>
            </a:r>
          </a:p>
          <a:p>
            <a:endParaRPr lang="tr-TR" sz="2400" dirty="0"/>
          </a:p>
          <a:p>
            <a:r>
              <a:rPr lang="tr-TR" sz="2400" dirty="0"/>
              <a:t>Amacınızın kendinizi geliştirmek olduğunu unutmayın.</a:t>
            </a:r>
          </a:p>
          <a:p>
            <a:pPr marL="0" indent="0">
              <a:buNone/>
            </a:pPr>
            <a:endParaRPr lang="tr-TR" sz="2600" dirty="0"/>
          </a:p>
          <a:p>
            <a:endParaRPr lang="tr-TR" sz="2600" dirty="0"/>
          </a:p>
        </p:txBody>
      </p:sp>
    </p:spTree>
    <p:extLst>
      <p:ext uri="{BB962C8B-B14F-4D97-AF65-F5344CB8AC3E}">
        <p14:creationId xmlns:p14="http://schemas.microsoft.com/office/powerpoint/2010/main" val="380848579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86" y="147411"/>
            <a:ext cx="10515600" cy="1325563"/>
          </a:xfrm>
        </p:spPr>
        <p:txBody>
          <a:bodyPr>
            <a:normAutofit/>
          </a:bodyPr>
          <a:lstStyle/>
          <a:p>
            <a:r>
              <a:rPr lang="tr-TR" sz="4000" dirty="0"/>
              <a:t>Staj Önemli Noktalar</a:t>
            </a:r>
          </a:p>
        </p:txBody>
      </p:sp>
      <p:sp>
        <p:nvSpPr>
          <p:cNvPr id="3" name="Content Placeholder 2"/>
          <p:cNvSpPr>
            <a:spLocks noGrp="1"/>
          </p:cNvSpPr>
          <p:nvPr>
            <p:ph idx="1"/>
          </p:nvPr>
        </p:nvSpPr>
        <p:spPr>
          <a:xfrm>
            <a:off x="722086" y="1535336"/>
            <a:ext cx="10860314" cy="4958982"/>
          </a:xfrm>
        </p:spPr>
        <p:txBody>
          <a:bodyPr>
            <a:noAutofit/>
          </a:bodyPr>
          <a:lstStyle/>
          <a:p>
            <a:pPr lvl="0"/>
            <a:r>
              <a:rPr lang="tr-TR" sz="2000" dirty="0"/>
              <a:t>Şirketin sektördeki itibarı ve tanınmışlığı</a:t>
            </a:r>
            <a:endParaRPr lang="tr-TR" sz="1900" dirty="0"/>
          </a:p>
          <a:p>
            <a:pPr lvl="0"/>
            <a:r>
              <a:rPr lang="tr-TR" sz="2000" dirty="0"/>
              <a:t>Büyük şirketler genellikle daha yapılandırılmış staj programlarına sahip olabilirken, küçük ve orta ölçekli şirketlerde daha fazla sorumluluk alabilir ve çeşitli görevlerde deneyim kazanabilirsin.</a:t>
            </a:r>
            <a:endParaRPr lang="tr-TR" sz="1900" dirty="0"/>
          </a:p>
          <a:p>
            <a:r>
              <a:rPr lang="tr-TR" sz="2000" dirty="0"/>
              <a:t>Şirketin kullandığı programlama dilleri, araçlar ve teknolojiler senin öğrenmek ve deneyim kazanmak istediğin alanlarda mı?</a:t>
            </a:r>
            <a:endParaRPr lang="tr-TR" sz="1900" dirty="0"/>
          </a:p>
          <a:p>
            <a:pPr lvl="0"/>
            <a:r>
              <a:rPr lang="tr-TR" sz="2000" dirty="0"/>
              <a:t>Şirketin yenilikçi ve güncel teknolojilere açık olup olmadığı.</a:t>
            </a:r>
            <a:r>
              <a:rPr lang="tr-TR" sz="1900" dirty="0"/>
              <a:t> </a:t>
            </a:r>
          </a:p>
          <a:p>
            <a:pPr lvl="0"/>
            <a:r>
              <a:rPr lang="tr-TR" sz="2000" dirty="0"/>
              <a:t>Staj programının ne kadar iyi yapılandırıldığı, eğitim ve </a:t>
            </a:r>
            <a:r>
              <a:rPr lang="tr-TR" sz="2000" dirty="0" err="1"/>
              <a:t>mentor</a:t>
            </a:r>
            <a:r>
              <a:rPr lang="tr-TR" sz="2000" dirty="0"/>
              <a:t> desteğinin olup olmadığı</a:t>
            </a:r>
            <a:r>
              <a:rPr lang="tr-TR" sz="2000" dirty="0" smtClean="0"/>
              <a:t>.</a:t>
            </a:r>
          </a:p>
          <a:p>
            <a:pPr lvl="0"/>
            <a:r>
              <a:rPr lang="tr-TR" sz="2000" dirty="0" smtClean="0"/>
              <a:t>Stajyerlere </a:t>
            </a:r>
            <a:r>
              <a:rPr lang="tr-TR" sz="2000" dirty="0"/>
              <a:t>verilen görevlerin niteliği. Gerçek projelerde çalışma ve sorumluluk alma imkanı</a:t>
            </a:r>
            <a:r>
              <a:rPr lang="tr-TR" sz="2000" dirty="0" smtClean="0"/>
              <a:t>.</a:t>
            </a:r>
          </a:p>
          <a:p>
            <a:pPr lvl="0"/>
            <a:r>
              <a:rPr lang="tr-TR" sz="2000" dirty="0"/>
              <a:t>Şirketin sağladığı eğitim programları, atölyeler veya seminerler</a:t>
            </a:r>
            <a:r>
              <a:rPr lang="tr-TR" sz="2000" dirty="0" smtClean="0"/>
              <a:t>.</a:t>
            </a:r>
          </a:p>
          <a:p>
            <a:pPr lvl="0"/>
            <a:r>
              <a:rPr lang="tr-TR" sz="2000" dirty="0" smtClean="0"/>
              <a:t>Staj </a:t>
            </a:r>
            <a:r>
              <a:rPr lang="tr-TR" sz="2000" dirty="0"/>
              <a:t>sonrası işe alım veya uzun vadeli kariyer fırsatları</a:t>
            </a:r>
            <a:r>
              <a:rPr lang="tr-TR" sz="2000" dirty="0" smtClean="0"/>
              <a:t>.</a:t>
            </a:r>
          </a:p>
          <a:p>
            <a:pPr lvl="0"/>
            <a:r>
              <a:rPr lang="tr-TR" sz="2000" dirty="0"/>
              <a:t>Şirketin üzerinde çalıştığı projelerin çeşitliliği ve bu projelerin senin ilgi alanlarına uygunluğu</a:t>
            </a:r>
            <a:r>
              <a:rPr lang="tr-TR" sz="2000" dirty="0" smtClean="0"/>
              <a:t>.</a:t>
            </a:r>
          </a:p>
          <a:p>
            <a:pPr lvl="0"/>
            <a:r>
              <a:rPr lang="tr-TR" sz="2000" dirty="0"/>
              <a:t>Şirketin geliştirdiği ürünlerin ve hizmetlerin sektördeki önemi ve yenilikçi olup </a:t>
            </a:r>
            <a:r>
              <a:rPr lang="tr-TR" sz="2000" dirty="0" smtClean="0"/>
              <a:t>olmadığı.</a:t>
            </a:r>
            <a:endParaRPr lang="tr-TR" sz="1900" dirty="0"/>
          </a:p>
        </p:txBody>
      </p:sp>
    </p:spTree>
    <p:extLst>
      <p:ext uri="{BB962C8B-B14F-4D97-AF65-F5344CB8AC3E}">
        <p14:creationId xmlns:p14="http://schemas.microsoft.com/office/powerpoint/2010/main" val="107954386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TotalTime>
  <Words>1220</Words>
  <Application>Microsoft Office PowerPoint</Application>
  <PresentationFormat>Geniş ekran</PresentationFormat>
  <Paragraphs>209</Paragraphs>
  <Slides>30</Slides>
  <Notes>12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Calibri</vt:lpstr>
      <vt:lpstr>Calibri Light</vt:lpstr>
      <vt:lpstr>Helvetica Neue</vt:lpstr>
      <vt:lpstr>Office Theme</vt:lpstr>
      <vt:lpstr>PowerPoint Sunusu</vt:lpstr>
      <vt:lpstr>İçerik</vt:lpstr>
      <vt:lpstr>Neden Staj</vt:lpstr>
      <vt:lpstr>Staj Yeri Aramak</vt:lpstr>
      <vt:lpstr>İyi bir staj deneyimi iş bulmanızı sağlayabilir</vt:lpstr>
      <vt:lpstr>STAJA BAŞLAMA ADIMLARI</vt:lpstr>
      <vt:lpstr>Staj Temel Bilgiler</vt:lpstr>
      <vt:lpstr>Stajda Yapılması Gerekenler</vt:lpstr>
      <vt:lpstr>Staj Önemli Noktalar</vt:lpstr>
      <vt:lpstr>Staj Türleri</vt:lpstr>
      <vt:lpstr>Staj Yeri</vt:lpstr>
      <vt:lpstr>Bölüm Sayfasındaki Bilgiler</vt:lpstr>
      <vt:lpstr>Bölüm Sayfasındaki Bilgiler</vt:lpstr>
      <vt:lpstr>STAJ KABUL FORMU - 0</vt:lpstr>
      <vt:lpstr>STAJ KABUL FORMU -1</vt:lpstr>
      <vt:lpstr>STAJ KABUL FORMU-2</vt:lpstr>
      <vt:lpstr>STAJ KABUL FORMU-3</vt:lpstr>
      <vt:lpstr>STAJ KABUL FORMU - TESLİMİ</vt:lpstr>
      <vt:lpstr>STAJ DEFTERİ VE MÜLAKAT</vt:lpstr>
      <vt:lpstr>Staj Defteri - 0</vt:lpstr>
      <vt:lpstr>Staj defteri - 1</vt:lpstr>
      <vt:lpstr>Staj defteri - 2</vt:lpstr>
      <vt:lpstr>Staj defteri - 3</vt:lpstr>
      <vt:lpstr>Staj Defteri - 4</vt:lpstr>
      <vt:lpstr>Mülakat</vt:lpstr>
      <vt:lpstr>STAJ DEĞERLENDİRME FORMU</vt:lpstr>
      <vt:lpstr>Yazılım Stajı Ek</vt:lpstr>
      <vt:lpstr> Yurtdışında kendi imkanları ile staj yapmak isteyenler</vt:lpstr>
      <vt:lpstr>Staj Dersi</vt:lpstr>
      <vt:lpstr>Staj Komisyon Üyeleri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Staj</dc:title>
  <dc:creator>BSM</dc:creator>
  <cp:lastModifiedBy>seda kavas</cp:lastModifiedBy>
  <cp:revision>207</cp:revision>
  <dcterms:created xsi:type="dcterms:W3CDTF">2017-03-20T08:44:26Z</dcterms:created>
  <dcterms:modified xsi:type="dcterms:W3CDTF">2024-07-31T11:07:12Z</dcterms:modified>
</cp:coreProperties>
</file>