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25203150" cy="36004500"/>
  <p:notesSz cx="6858000" cy="9144000"/>
  <p:defaultTextStyle>
    <a:defPPr>
      <a:defRPr lang="tr-TR"/>
    </a:defPPr>
    <a:lvl1pPr marL="0" algn="l" defTabSz="3497343" rtl="0" eaLnBrk="1" latinLnBrk="0" hangingPunct="1">
      <a:defRPr sz="6900" kern="1200">
        <a:solidFill>
          <a:schemeClr val="tx1"/>
        </a:solidFill>
        <a:latin typeface="+mn-lt"/>
        <a:ea typeface="+mn-ea"/>
        <a:cs typeface="+mn-cs"/>
      </a:defRPr>
    </a:lvl1pPr>
    <a:lvl2pPr marL="1748671" algn="l" defTabSz="3497343" rtl="0" eaLnBrk="1" latinLnBrk="0" hangingPunct="1">
      <a:defRPr sz="6900" kern="1200">
        <a:solidFill>
          <a:schemeClr val="tx1"/>
        </a:solidFill>
        <a:latin typeface="+mn-lt"/>
        <a:ea typeface="+mn-ea"/>
        <a:cs typeface="+mn-cs"/>
      </a:defRPr>
    </a:lvl2pPr>
    <a:lvl3pPr marL="3497343" algn="l" defTabSz="3497343" rtl="0" eaLnBrk="1" latinLnBrk="0" hangingPunct="1">
      <a:defRPr sz="6900" kern="1200">
        <a:solidFill>
          <a:schemeClr val="tx1"/>
        </a:solidFill>
        <a:latin typeface="+mn-lt"/>
        <a:ea typeface="+mn-ea"/>
        <a:cs typeface="+mn-cs"/>
      </a:defRPr>
    </a:lvl3pPr>
    <a:lvl4pPr marL="5246015" algn="l" defTabSz="3497343" rtl="0" eaLnBrk="1" latinLnBrk="0" hangingPunct="1">
      <a:defRPr sz="6900" kern="1200">
        <a:solidFill>
          <a:schemeClr val="tx1"/>
        </a:solidFill>
        <a:latin typeface="+mn-lt"/>
        <a:ea typeface="+mn-ea"/>
        <a:cs typeface="+mn-cs"/>
      </a:defRPr>
    </a:lvl4pPr>
    <a:lvl5pPr marL="6994686" algn="l" defTabSz="3497343" rtl="0" eaLnBrk="1" latinLnBrk="0" hangingPunct="1">
      <a:defRPr sz="6900" kern="1200">
        <a:solidFill>
          <a:schemeClr val="tx1"/>
        </a:solidFill>
        <a:latin typeface="+mn-lt"/>
        <a:ea typeface="+mn-ea"/>
        <a:cs typeface="+mn-cs"/>
      </a:defRPr>
    </a:lvl5pPr>
    <a:lvl6pPr marL="8743357" algn="l" defTabSz="3497343" rtl="0" eaLnBrk="1" latinLnBrk="0" hangingPunct="1">
      <a:defRPr sz="6900" kern="1200">
        <a:solidFill>
          <a:schemeClr val="tx1"/>
        </a:solidFill>
        <a:latin typeface="+mn-lt"/>
        <a:ea typeface="+mn-ea"/>
        <a:cs typeface="+mn-cs"/>
      </a:defRPr>
    </a:lvl6pPr>
    <a:lvl7pPr marL="10492029" algn="l" defTabSz="3497343" rtl="0" eaLnBrk="1" latinLnBrk="0" hangingPunct="1">
      <a:defRPr sz="6900" kern="1200">
        <a:solidFill>
          <a:schemeClr val="tx1"/>
        </a:solidFill>
        <a:latin typeface="+mn-lt"/>
        <a:ea typeface="+mn-ea"/>
        <a:cs typeface="+mn-cs"/>
      </a:defRPr>
    </a:lvl7pPr>
    <a:lvl8pPr marL="12240700" algn="l" defTabSz="3497343" rtl="0" eaLnBrk="1" latinLnBrk="0" hangingPunct="1">
      <a:defRPr sz="6900" kern="1200">
        <a:solidFill>
          <a:schemeClr val="tx1"/>
        </a:solidFill>
        <a:latin typeface="+mn-lt"/>
        <a:ea typeface="+mn-ea"/>
        <a:cs typeface="+mn-cs"/>
      </a:defRPr>
    </a:lvl8pPr>
    <a:lvl9pPr marL="13989372" algn="l" defTabSz="3497343" rtl="0" eaLnBrk="1" latinLnBrk="0" hangingPunct="1">
      <a:defRPr sz="69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764" autoAdjust="0"/>
  </p:normalViewPr>
  <p:slideViewPr>
    <p:cSldViewPr>
      <p:cViewPr>
        <p:scale>
          <a:sx n="33" d="100"/>
          <a:sy n="33" d="100"/>
        </p:scale>
        <p:origin x="-2118" y="-6"/>
      </p:cViewPr>
      <p:guideLst>
        <p:guide orient="horz" pos="11340"/>
        <p:guide pos="793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1890236" y="11184734"/>
            <a:ext cx="21422678" cy="7717632"/>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3780473" y="20402550"/>
            <a:ext cx="17642205" cy="9201150"/>
          </a:xfrm>
        </p:spPr>
        <p:txBody>
          <a:bodyPr/>
          <a:lstStyle>
            <a:lvl1pPr marL="0" indent="0" algn="ctr">
              <a:buNone/>
              <a:defRPr>
                <a:solidFill>
                  <a:schemeClr val="tx1">
                    <a:tint val="75000"/>
                  </a:schemeClr>
                </a:solidFill>
              </a:defRPr>
            </a:lvl1pPr>
            <a:lvl2pPr marL="1748671" indent="0" algn="ctr">
              <a:buNone/>
              <a:defRPr>
                <a:solidFill>
                  <a:schemeClr val="tx1">
                    <a:tint val="75000"/>
                  </a:schemeClr>
                </a:solidFill>
              </a:defRPr>
            </a:lvl2pPr>
            <a:lvl3pPr marL="3497343" indent="0" algn="ctr">
              <a:buNone/>
              <a:defRPr>
                <a:solidFill>
                  <a:schemeClr val="tx1">
                    <a:tint val="75000"/>
                  </a:schemeClr>
                </a:solidFill>
              </a:defRPr>
            </a:lvl3pPr>
            <a:lvl4pPr marL="5246015" indent="0" algn="ctr">
              <a:buNone/>
              <a:defRPr>
                <a:solidFill>
                  <a:schemeClr val="tx1">
                    <a:tint val="75000"/>
                  </a:schemeClr>
                </a:solidFill>
              </a:defRPr>
            </a:lvl4pPr>
            <a:lvl5pPr marL="6994686" indent="0" algn="ctr">
              <a:buNone/>
              <a:defRPr>
                <a:solidFill>
                  <a:schemeClr val="tx1">
                    <a:tint val="75000"/>
                  </a:schemeClr>
                </a:solidFill>
              </a:defRPr>
            </a:lvl5pPr>
            <a:lvl6pPr marL="8743357" indent="0" algn="ctr">
              <a:buNone/>
              <a:defRPr>
                <a:solidFill>
                  <a:schemeClr val="tx1">
                    <a:tint val="75000"/>
                  </a:schemeClr>
                </a:solidFill>
              </a:defRPr>
            </a:lvl6pPr>
            <a:lvl7pPr marL="10492029" indent="0" algn="ctr">
              <a:buNone/>
              <a:defRPr>
                <a:solidFill>
                  <a:schemeClr val="tx1">
                    <a:tint val="75000"/>
                  </a:schemeClr>
                </a:solidFill>
              </a:defRPr>
            </a:lvl7pPr>
            <a:lvl8pPr marL="12240700" indent="0" algn="ctr">
              <a:buNone/>
              <a:defRPr>
                <a:solidFill>
                  <a:schemeClr val="tx1">
                    <a:tint val="75000"/>
                  </a:schemeClr>
                </a:solidFill>
              </a:defRPr>
            </a:lvl8pPr>
            <a:lvl9pPr marL="13989372"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59B41F7-634E-4406-A470-0AEA96DBF463}" type="datetimeFigureOut">
              <a:rPr lang="tr-TR" smtClean="0"/>
              <a:t>29.4.2014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897F619-058A-4D6C-9D9D-25B7D193E6F3}" type="slidenum">
              <a:rPr lang="tr-TR" smtClean="0"/>
              <a:t>‹#›</a:t>
            </a:fld>
            <a:endParaRPr lang="tr-TR"/>
          </a:p>
        </p:txBody>
      </p:sp>
    </p:spTree>
    <p:extLst>
      <p:ext uri="{BB962C8B-B14F-4D97-AF65-F5344CB8AC3E}">
        <p14:creationId xmlns:p14="http://schemas.microsoft.com/office/powerpoint/2010/main" val="1537415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59B41F7-634E-4406-A470-0AEA96DBF463}" type="datetimeFigureOut">
              <a:rPr lang="tr-TR" smtClean="0"/>
              <a:t>29.4.2014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897F619-058A-4D6C-9D9D-25B7D193E6F3}" type="slidenum">
              <a:rPr lang="tr-TR" smtClean="0"/>
              <a:t>‹#›</a:t>
            </a:fld>
            <a:endParaRPr lang="tr-TR"/>
          </a:p>
        </p:txBody>
      </p:sp>
    </p:spTree>
    <p:extLst>
      <p:ext uri="{BB962C8B-B14F-4D97-AF65-F5344CB8AC3E}">
        <p14:creationId xmlns:p14="http://schemas.microsoft.com/office/powerpoint/2010/main" val="18410667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0509440" y="9001125"/>
            <a:ext cx="18775470" cy="191757300"/>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174274" y="9001125"/>
            <a:ext cx="55915115" cy="1917573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59B41F7-634E-4406-A470-0AEA96DBF463}" type="datetimeFigureOut">
              <a:rPr lang="tr-TR" smtClean="0"/>
              <a:t>29.4.2014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897F619-058A-4D6C-9D9D-25B7D193E6F3}" type="slidenum">
              <a:rPr lang="tr-TR" smtClean="0"/>
              <a:t>‹#›</a:t>
            </a:fld>
            <a:endParaRPr lang="tr-TR"/>
          </a:p>
        </p:txBody>
      </p:sp>
    </p:spTree>
    <p:extLst>
      <p:ext uri="{BB962C8B-B14F-4D97-AF65-F5344CB8AC3E}">
        <p14:creationId xmlns:p14="http://schemas.microsoft.com/office/powerpoint/2010/main" val="2210851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59B41F7-634E-4406-A470-0AEA96DBF463}" type="datetimeFigureOut">
              <a:rPr lang="tr-TR" smtClean="0"/>
              <a:t>29.4.2014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897F619-058A-4D6C-9D9D-25B7D193E6F3}" type="slidenum">
              <a:rPr lang="tr-TR" smtClean="0"/>
              <a:t>‹#›</a:t>
            </a:fld>
            <a:endParaRPr lang="tr-TR"/>
          </a:p>
        </p:txBody>
      </p:sp>
    </p:spTree>
    <p:extLst>
      <p:ext uri="{BB962C8B-B14F-4D97-AF65-F5344CB8AC3E}">
        <p14:creationId xmlns:p14="http://schemas.microsoft.com/office/powerpoint/2010/main" val="6590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1990875" y="23136228"/>
            <a:ext cx="21422678" cy="7150894"/>
          </a:xfrm>
        </p:spPr>
        <p:txBody>
          <a:bodyPr anchor="t"/>
          <a:lstStyle>
            <a:lvl1pPr algn="l">
              <a:defRPr sz="153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1990875" y="15260245"/>
            <a:ext cx="21422678" cy="7875982"/>
          </a:xfrm>
        </p:spPr>
        <p:txBody>
          <a:bodyPr anchor="b"/>
          <a:lstStyle>
            <a:lvl1pPr marL="0" indent="0">
              <a:buNone/>
              <a:defRPr sz="7600">
                <a:solidFill>
                  <a:schemeClr val="tx1">
                    <a:tint val="75000"/>
                  </a:schemeClr>
                </a:solidFill>
              </a:defRPr>
            </a:lvl1pPr>
            <a:lvl2pPr marL="1748671" indent="0">
              <a:buNone/>
              <a:defRPr sz="6900">
                <a:solidFill>
                  <a:schemeClr val="tx1">
                    <a:tint val="75000"/>
                  </a:schemeClr>
                </a:solidFill>
              </a:defRPr>
            </a:lvl2pPr>
            <a:lvl3pPr marL="3497343" indent="0">
              <a:buNone/>
              <a:defRPr sz="6100">
                <a:solidFill>
                  <a:schemeClr val="tx1">
                    <a:tint val="75000"/>
                  </a:schemeClr>
                </a:solidFill>
              </a:defRPr>
            </a:lvl3pPr>
            <a:lvl4pPr marL="5246015" indent="0">
              <a:buNone/>
              <a:defRPr sz="5400">
                <a:solidFill>
                  <a:schemeClr val="tx1">
                    <a:tint val="75000"/>
                  </a:schemeClr>
                </a:solidFill>
              </a:defRPr>
            </a:lvl4pPr>
            <a:lvl5pPr marL="6994686" indent="0">
              <a:buNone/>
              <a:defRPr sz="5400">
                <a:solidFill>
                  <a:schemeClr val="tx1">
                    <a:tint val="75000"/>
                  </a:schemeClr>
                </a:solidFill>
              </a:defRPr>
            </a:lvl5pPr>
            <a:lvl6pPr marL="8743357" indent="0">
              <a:buNone/>
              <a:defRPr sz="5400">
                <a:solidFill>
                  <a:schemeClr val="tx1">
                    <a:tint val="75000"/>
                  </a:schemeClr>
                </a:solidFill>
              </a:defRPr>
            </a:lvl6pPr>
            <a:lvl7pPr marL="10492029" indent="0">
              <a:buNone/>
              <a:defRPr sz="5400">
                <a:solidFill>
                  <a:schemeClr val="tx1">
                    <a:tint val="75000"/>
                  </a:schemeClr>
                </a:solidFill>
              </a:defRPr>
            </a:lvl7pPr>
            <a:lvl8pPr marL="12240700" indent="0">
              <a:buNone/>
              <a:defRPr sz="5400">
                <a:solidFill>
                  <a:schemeClr val="tx1">
                    <a:tint val="75000"/>
                  </a:schemeClr>
                </a:solidFill>
              </a:defRPr>
            </a:lvl8pPr>
            <a:lvl9pPr marL="13989372" indent="0">
              <a:buNone/>
              <a:defRPr sz="5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59B41F7-634E-4406-A470-0AEA96DBF463}" type="datetimeFigureOut">
              <a:rPr lang="tr-TR" smtClean="0"/>
              <a:t>29.4.2014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897F619-058A-4D6C-9D9D-25B7D193E6F3}" type="slidenum">
              <a:rPr lang="tr-TR" smtClean="0"/>
              <a:t>‹#›</a:t>
            </a:fld>
            <a:endParaRPr lang="tr-TR"/>
          </a:p>
        </p:txBody>
      </p:sp>
    </p:spTree>
    <p:extLst>
      <p:ext uri="{BB962C8B-B14F-4D97-AF65-F5344CB8AC3E}">
        <p14:creationId xmlns:p14="http://schemas.microsoft.com/office/powerpoint/2010/main" val="42439862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174274" y="52439888"/>
            <a:ext cx="37345294" cy="148318537"/>
          </a:xfrm>
        </p:spPr>
        <p:txBody>
          <a:bodyPr/>
          <a:lstStyle>
            <a:lvl1pPr>
              <a:defRPr sz="10700"/>
            </a:lvl1pPr>
            <a:lvl2pPr>
              <a:defRPr sz="9200"/>
            </a:lvl2pPr>
            <a:lvl3pPr>
              <a:defRPr sz="7600"/>
            </a:lvl3pPr>
            <a:lvl4pPr>
              <a:defRPr sz="6900"/>
            </a:lvl4pPr>
            <a:lvl5pPr>
              <a:defRPr sz="6900"/>
            </a:lvl5pPr>
            <a:lvl6pPr>
              <a:defRPr sz="6900"/>
            </a:lvl6pPr>
            <a:lvl7pPr>
              <a:defRPr sz="6900"/>
            </a:lvl7pPr>
            <a:lvl8pPr>
              <a:defRPr sz="6900"/>
            </a:lvl8pPr>
            <a:lvl9pPr>
              <a:defRPr sz="69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1939619" y="52439888"/>
            <a:ext cx="37345291" cy="148318537"/>
          </a:xfrm>
        </p:spPr>
        <p:txBody>
          <a:bodyPr/>
          <a:lstStyle>
            <a:lvl1pPr>
              <a:defRPr sz="10700"/>
            </a:lvl1pPr>
            <a:lvl2pPr>
              <a:defRPr sz="9200"/>
            </a:lvl2pPr>
            <a:lvl3pPr>
              <a:defRPr sz="7600"/>
            </a:lvl3pPr>
            <a:lvl4pPr>
              <a:defRPr sz="6900"/>
            </a:lvl4pPr>
            <a:lvl5pPr>
              <a:defRPr sz="6900"/>
            </a:lvl5pPr>
            <a:lvl6pPr>
              <a:defRPr sz="6900"/>
            </a:lvl6pPr>
            <a:lvl7pPr>
              <a:defRPr sz="6900"/>
            </a:lvl7pPr>
            <a:lvl8pPr>
              <a:defRPr sz="6900"/>
            </a:lvl8pPr>
            <a:lvl9pPr>
              <a:defRPr sz="69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59B41F7-634E-4406-A470-0AEA96DBF463}" type="datetimeFigureOut">
              <a:rPr lang="tr-TR" smtClean="0"/>
              <a:t>29.4.2014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897F619-058A-4D6C-9D9D-25B7D193E6F3}" type="slidenum">
              <a:rPr lang="tr-TR" smtClean="0"/>
              <a:t>‹#›</a:t>
            </a:fld>
            <a:endParaRPr lang="tr-TR"/>
          </a:p>
        </p:txBody>
      </p:sp>
    </p:spTree>
    <p:extLst>
      <p:ext uri="{BB962C8B-B14F-4D97-AF65-F5344CB8AC3E}">
        <p14:creationId xmlns:p14="http://schemas.microsoft.com/office/powerpoint/2010/main" val="3936461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1260158" y="1441849"/>
            <a:ext cx="22682835" cy="6000750"/>
          </a:xfrm>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1260158" y="8059344"/>
            <a:ext cx="11135768" cy="3358750"/>
          </a:xfrm>
        </p:spPr>
        <p:txBody>
          <a:bodyPr anchor="b"/>
          <a:lstStyle>
            <a:lvl1pPr marL="0" indent="0">
              <a:buNone/>
              <a:defRPr sz="9200" b="1"/>
            </a:lvl1pPr>
            <a:lvl2pPr marL="1748671" indent="0">
              <a:buNone/>
              <a:defRPr sz="7600" b="1"/>
            </a:lvl2pPr>
            <a:lvl3pPr marL="3497343" indent="0">
              <a:buNone/>
              <a:defRPr sz="6900" b="1"/>
            </a:lvl3pPr>
            <a:lvl4pPr marL="5246015" indent="0">
              <a:buNone/>
              <a:defRPr sz="6100" b="1"/>
            </a:lvl4pPr>
            <a:lvl5pPr marL="6994686" indent="0">
              <a:buNone/>
              <a:defRPr sz="6100" b="1"/>
            </a:lvl5pPr>
            <a:lvl6pPr marL="8743357" indent="0">
              <a:buNone/>
              <a:defRPr sz="6100" b="1"/>
            </a:lvl6pPr>
            <a:lvl7pPr marL="10492029" indent="0">
              <a:buNone/>
              <a:defRPr sz="6100" b="1"/>
            </a:lvl7pPr>
            <a:lvl8pPr marL="12240700" indent="0">
              <a:buNone/>
              <a:defRPr sz="6100" b="1"/>
            </a:lvl8pPr>
            <a:lvl9pPr marL="13989372" indent="0">
              <a:buNone/>
              <a:defRPr sz="6100" b="1"/>
            </a:lvl9pPr>
          </a:lstStyle>
          <a:p>
            <a:pPr lvl="0"/>
            <a:r>
              <a:rPr lang="tr-TR" smtClean="0"/>
              <a:t>Asıl metin stillerini düzenlemek için tıklatın</a:t>
            </a:r>
          </a:p>
        </p:txBody>
      </p:sp>
      <p:sp>
        <p:nvSpPr>
          <p:cNvPr id="4" name="İçerik Yer Tutucusu 3"/>
          <p:cNvSpPr>
            <a:spLocks noGrp="1"/>
          </p:cNvSpPr>
          <p:nvPr>
            <p:ph sz="half" idx="2"/>
          </p:nvPr>
        </p:nvSpPr>
        <p:spPr>
          <a:xfrm>
            <a:off x="1260158" y="11418094"/>
            <a:ext cx="11135768" cy="20744262"/>
          </a:xfrm>
        </p:spPr>
        <p:txBody>
          <a:bodyPr/>
          <a:lstStyle>
            <a:lvl1pPr>
              <a:defRPr sz="9200"/>
            </a:lvl1pPr>
            <a:lvl2pPr>
              <a:defRPr sz="7600"/>
            </a:lvl2pPr>
            <a:lvl3pPr>
              <a:defRPr sz="6900"/>
            </a:lvl3pPr>
            <a:lvl4pPr>
              <a:defRPr sz="6100"/>
            </a:lvl4pPr>
            <a:lvl5pPr>
              <a:defRPr sz="6100"/>
            </a:lvl5pPr>
            <a:lvl6pPr>
              <a:defRPr sz="6100"/>
            </a:lvl6pPr>
            <a:lvl7pPr>
              <a:defRPr sz="6100"/>
            </a:lvl7pPr>
            <a:lvl8pPr>
              <a:defRPr sz="6100"/>
            </a:lvl8pPr>
            <a:lvl9pPr>
              <a:defRPr sz="61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12802851" y="8059344"/>
            <a:ext cx="11140143" cy="3358750"/>
          </a:xfrm>
        </p:spPr>
        <p:txBody>
          <a:bodyPr anchor="b"/>
          <a:lstStyle>
            <a:lvl1pPr marL="0" indent="0">
              <a:buNone/>
              <a:defRPr sz="9200" b="1"/>
            </a:lvl1pPr>
            <a:lvl2pPr marL="1748671" indent="0">
              <a:buNone/>
              <a:defRPr sz="7600" b="1"/>
            </a:lvl2pPr>
            <a:lvl3pPr marL="3497343" indent="0">
              <a:buNone/>
              <a:defRPr sz="6900" b="1"/>
            </a:lvl3pPr>
            <a:lvl4pPr marL="5246015" indent="0">
              <a:buNone/>
              <a:defRPr sz="6100" b="1"/>
            </a:lvl4pPr>
            <a:lvl5pPr marL="6994686" indent="0">
              <a:buNone/>
              <a:defRPr sz="6100" b="1"/>
            </a:lvl5pPr>
            <a:lvl6pPr marL="8743357" indent="0">
              <a:buNone/>
              <a:defRPr sz="6100" b="1"/>
            </a:lvl6pPr>
            <a:lvl7pPr marL="10492029" indent="0">
              <a:buNone/>
              <a:defRPr sz="6100" b="1"/>
            </a:lvl7pPr>
            <a:lvl8pPr marL="12240700" indent="0">
              <a:buNone/>
              <a:defRPr sz="6100" b="1"/>
            </a:lvl8pPr>
            <a:lvl9pPr marL="13989372" indent="0">
              <a:buNone/>
              <a:defRPr sz="61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12802851" y="11418094"/>
            <a:ext cx="11140143" cy="20744262"/>
          </a:xfrm>
        </p:spPr>
        <p:txBody>
          <a:bodyPr/>
          <a:lstStyle>
            <a:lvl1pPr>
              <a:defRPr sz="9200"/>
            </a:lvl1pPr>
            <a:lvl2pPr>
              <a:defRPr sz="7600"/>
            </a:lvl2pPr>
            <a:lvl3pPr>
              <a:defRPr sz="6900"/>
            </a:lvl3pPr>
            <a:lvl4pPr>
              <a:defRPr sz="6100"/>
            </a:lvl4pPr>
            <a:lvl5pPr>
              <a:defRPr sz="6100"/>
            </a:lvl5pPr>
            <a:lvl6pPr>
              <a:defRPr sz="6100"/>
            </a:lvl6pPr>
            <a:lvl7pPr>
              <a:defRPr sz="6100"/>
            </a:lvl7pPr>
            <a:lvl8pPr>
              <a:defRPr sz="6100"/>
            </a:lvl8pPr>
            <a:lvl9pPr>
              <a:defRPr sz="61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59B41F7-634E-4406-A470-0AEA96DBF463}" type="datetimeFigureOut">
              <a:rPr lang="tr-TR" smtClean="0"/>
              <a:t>29.4.2014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897F619-058A-4D6C-9D9D-25B7D193E6F3}" type="slidenum">
              <a:rPr lang="tr-TR" smtClean="0"/>
              <a:t>‹#›</a:t>
            </a:fld>
            <a:endParaRPr lang="tr-TR"/>
          </a:p>
        </p:txBody>
      </p:sp>
    </p:spTree>
    <p:extLst>
      <p:ext uri="{BB962C8B-B14F-4D97-AF65-F5344CB8AC3E}">
        <p14:creationId xmlns:p14="http://schemas.microsoft.com/office/powerpoint/2010/main" val="96356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59B41F7-634E-4406-A470-0AEA96DBF463}" type="datetimeFigureOut">
              <a:rPr lang="tr-TR" smtClean="0"/>
              <a:t>29.4.2014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897F619-058A-4D6C-9D9D-25B7D193E6F3}" type="slidenum">
              <a:rPr lang="tr-TR" smtClean="0"/>
              <a:t>‹#›</a:t>
            </a:fld>
            <a:endParaRPr lang="tr-TR"/>
          </a:p>
        </p:txBody>
      </p:sp>
    </p:spTree>
    <p:extLst>
      <p:ext uri="{BB962C8B-B14F-4D97-AF65-F5344CB8AC3E}">
        <p14:creationId xmlns:p14="http://schemas.microsoft.com/office/powerpoint/2010/main" val="201078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59B41F7-634E-4406-A470-0AEA96DBF463}" type="datetimeFigureOut">
              <a:rPr lang="tr-TR" smtClean="0"/>
              <a:t>29.4.2014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897F619-058A-4D6C-9D9D-25B7D193E6F3}" type="slidenum">
              <a:rPr lang="tr-TR" smtClean="0"/>
              <a:t>‹#›</a:t>
            </a:fld>
            <a:endParaRPr lang="tr-TR"/>
          </a:p>
        </p:txBody>
      </p:sp>
    </p:spTree>
    <p:extLst>
      <p:ext uri="{BB962C8B-B14F-4D97-AF65-F5344CB8AC3E}">
        <p14:creationId xmlns:p14="http://schemas.microsoft.com/office/powerpoint/2010/main" val="38645197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260159" y="1433512"/>
            <a:ext cx="8291663" cy="6100763"/>
          </a:xfrm>
        </p:spPr>
        <p:txBody>
          <a:bodyPr anchor="b"/>
          <a:lstStyle>
            <a:lvl1pPr algn="l">
              <a:defRPr sz="7600" b="1"/>
            </a:lvl1pPr>
          </a:lstStyle>
          <a:p>
            <a:r>
              <a:rPr lang="tr-TR" smtClean="0"/>
              <a:t>Asıl başlık stili için tıklatın</a:t>
            </a:r>
            <a:endParaRPr lang="tr-TR"/>
          </a:p>
        </p:txBody>
      </p:sp>
      <p:sp>
        <p:nvSpPr>
          <p:cNvPr id="3" name="İçerik Yer Tutucusu 2"/>
          <p:cNvSpPr>
            <a:spLocks noGrp="1"/>
          </p:cNvSpPr>
          <p:nvPr>
            <p:ph idx="1"/>
          </p:nvPr>
        </p:nvSpPr>
        <p:spPr>
          <a:xfrm>
            <a:off x="9853732" y="1433516"/>
            <a:ext cx="14089261" cy="30728843"/>
          </a:xfrm>
        </p:spPr>
        <p:txBody>
          <a:bodyPr/>
          <a:lstStyle>
            <a:lvl1pPr>
              <a:defRPr sz="12200"/>
            </a:lvl1pPr>
            <a:lvl2pPr>
              <a:defRPr sz="10700"/>
            </a:lvl2pPr>
            <a:lvl3pPr>
              <a:defRPr sz="9200"/>
            </a:lvl3pPr>
            <a:lvl4pPr>
              <a:defRPr sz="7600"/>
            </a:lvl4pPr>
            <a:lvl5pPr>
              <a:defRPr sz="7600"/>
            </a:lvl5pPr>
            <a:lvl6pPr>
              <a:defRPr sz="7600"/>
            </a:lvl6pPr>
            <a:lvl7pPr>
              <a:defRPr sz="7600"/>
            </a:lvl7pPr>
            <a:lvl8pPr>
              <a:defRPr sz="7600"/>
            </a:lvl8pPr>
            <a:lvl9pPr>
              <a:defRPr sz="7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1260159" y="7534279"/>
            <a:ext cx="8291663" cy="24628080"/>
          </a:xfrm>
        </p:spPr>
        <p:txBody>
          <a:bodyPr/>
          <a:lstStyle>
            <a:lvl1pPr marL="0" indent="0">
              <a:buNone/>
              <a:defRPr sz="5400"/>
            </a:lvl1pPr>
            <a:lvl2pPr marL="1748671" indent="0">
              <a:buNone/>
              <a:defRPr sz="4600"/>
            </a:lvl2pPr>
            <a:lvl3pPr marL="3497343" indent="0">
              <a:buNone/>
              <a:defRPr sz="3900"/>
            </a:lvl3pPr>
            <a:lvl4pPr marL="5246015" indent="0">
              <a:buNone/>
              <a:defRPr sz="3400"/>
            </a:lvl4pPr>
            <a:lvl5pPr marL="6994686" indent="0">
              <a:buNone/>
              <a:defRPr sz="3400"/>
            </a:lvl5pPr>
            <a:lvl6pPr marL="8743357" indent="0">
              <a:buNone/>
              <a:defRPr sz="3400"/>
            </a:lvl6pPr>
            <a:lvl7pPr marL="10492029" indent="0">
              <a:buNone/>
              <a:defRPr sz="3400"/>
            </a:lvl7pPr>
            <a:lvl8pPr marL="12240700" indent="0">
              <a:buNone/>
              <a:defRPr sz="3400"/>
            </a:lvl8pPr>
            <a:lvl9pPr marL="13989372" indent="0">
              <a:buNone/>
              <a:defRPr sz="34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59B41F7-634E-4406-A470-0AEA96DBF463}" type="datetimeFigureOut">
              <a:rPr lang="tr-TR" smtClean="0"/>
              <a:t>29.4.2014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897F619-058A-4D6C-9D9D-25B7D193E6F3}" type="slidenum">
              <a:rPr lang="tr-TR" smtClean="0"/>
              <a:t>‹#›</a:t>
            </a:fld>
            <a:endParaRPr lang="tr-TR"/>
          </a:p>
        </p:txBody>
      </p:sp>
    </p:spTree>
    <p:extLst>
      <p:ext uri="{BB962C8B-B14F-4D97-AF65-F5344CB8AC3E}">
        <p14:creationId xmlns:p14="http://schemas.microsoft.com/office/powerpoint/2010/main" val="1778008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4939994" y="25203151"/>
            <a:ext cx="15121890" cy="2975374"/>
          </a:xfrm>
        </p:spPr>
        <p:txBody>
          <a:bodyPr anchor="b"/>
          <a:lstStyle>
            <a:lvl1pPr algn="l">
              <a:defRPr sz="7600" b="1"/>
            </a:lvl1pPr>
          </a:lstStyle>
          <a:p>
            <a:r>
              <a:rPr lang="tr-TR" smtClean="0"/>
              <a:t>Asıl başlık stili için tıklatın</a:t>
            </a:r>
            <a:endParaRPr lang="tr-TR"/>
          </a:p>
        </p:txBody>
      </p:sp>
      <p:sp>
        <p:nvSpPr>
          <p:cNvPr id="3" name="Resim Yer Tutucusu 2"/>
          <p:cNvSpPr>
            <a:spLocks noGrp="1"/>
          </p:cNvSpPr>
          <p:nvPr>
            <p:ph type="pic" idx="1"/>
          </p:nvPr>
        </p:nvSpPr>
        <p:spPr>
          <a:xfrm>
            <a:off x="4939994" y="3217069"/>
            <a:ext cx="15121890" cy="21602700"/>
          </a:xfrm>
        </p:spPr>
        <p:txBody>
          <a:bodyPr/>
          <a:lstStyle>
            <a:lvl1pPr marL="0" indent="0">
              <a:buNone/>
              <a:defRPr sz="12200"/>
            </a:lvl1pPr>
            <a:lvl2pPr marL="1748671" indent="0">
              <a:buNone/>
              <a:defRPr sz="10700"/>
            </a:lvl2pPr>
            <a:lvl3pPr marL="3497343" indent="0">
              <a:buNone/>
              <a:defRPr sz="9200"/>
            </a:lvl3pPr>
            <a:lvl4pPr marL="5246015" indent="0">
              <a:buNone/>
              <a:defRPr sz="7600"/>
            </a:lvl4pPr>
            <a:lvl5pPr marL="6994686" indent="0">
              <a:buNone/>
              <a:defRPr sz="7600"/>
            </a:lvl5pPr>
            <a:lvl6pPr marL="8743357" indent="0">
              <a:buNone/>
              <a:defRPr sz="7600"/>
            </a:lvl6pPr>
            <a:lvl7pPr marL="10492029" indent="0">
              <a:buNone/>
              <a:defRPr sz="7600"/>
            </a:lvl7pPr>
            <a:lvl8pPr marL="12240700" indent="0">
              <a:buNone/>
              <a:defRPr sz="7600"/>
            </a:lvl8pPr>
            <a:lvl9pPr marL="13989372" indent="0">
              <a:buNone/>
              <a:defRPr sz="7600"/>
            </a:lvl9pPr>
          </a:lstStyle>
          <a:p>
            <a:endParaRPr lang="tr-TR"/>
          </a:p>
        </p:txBody>
      </p:sp>
      <p:sp>
        <p:nvSpPr>
          <p:cNvPr id="4" name="Metin Yer Tutucusu 3"/>
          <p:cNvSpPr>
            <a:spLocks noGrp="1"/>
          </p:cNvSpPr>
          <p:nvPr>
            <p:ph type="body" sz="half" idx="2"/>
          </p:nvPr>
        </p:nvSpPr>
        <p:spPr>
          <a:xfrm>
            <a:off x="4939994" y="28178525"/>
            <a:ext cx="15121890" cy="4225526"/>
          </a:xfrm>
        </p:spPr>
        <p:txBody>
          <a:bodyPr/>
          <a:lstStyle>
            <a:lvl1pPr marL="0" indent="0">
              <a:buNone/>
              <a:defRPr sz="5400"/>
            </a:lvl1pPr>
            <a:lvl2pPr marL="1748671" indent="0">
              <a:buNone/>
              <a:defRPr sz="4600"/>
            </a:lvl2pPr>
            <a:lvl3pPr marL="3497343" indent="0">
              <a:buNone/>
              <a:defRPr sz="3900"/>
            </a:lvl3pPr>
            <a:lvl4pPr marL="5246015" indent="0">
              <a:buNone/>
              <a:defRPr sz="3400"/>
            </a:lvl4pPr>
            <a:lvl5pPr marL="6994686" indent="0">
              <a:buNone/>
              <a:defRPr sz="3400"/>
            </a:lvl5pPr>
            <a:lvl6pPr marL="8743357" indent="0">
              <a:buNone/>
              <a:defRPr sz="3400"/>
            </a:lvl6pPr>
            <a:lvl7pPr marL="10492029" indent="0">
              <a:buNone/>
              <a:defRPr sz="3400"/>
            </a:lvl7pPr>
            <a:lvl8pPr marL="12240700" indent="0">
              <a:buNone/>
              <a:defRPr sz="3400"/>
            </a:lvl8pPr>
            <a:lvl9pPr marL="13989372" indent="0">
              <a:buNone/>
              <a:defRPr sz="34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59B41F7-634E-4406-A470-0AEA96DBF463}" type="datetimeFigureOut">
              <a:rPr lang="tr-TR" smtClean="0"/>
              <a:t>29.4.2014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897F619-058A-4D6C-9D9D-25B7D193E6F3}" type="slidenum">
              <a:rPr lang="tr-TR" smtClean="0"/>
              <a:t>‹#›</a:t>
            </a:fld>
            <a:endParaRPr lang="tr-TR"/>
          </a:p>
        </p:txBody>
      </p:sp>
    </p:spTree>
    <p:extLst>
      <p:ext uri="{BB962C8B-B14F-4D97-AF65-F5344CB8AC3E}">
        <p14:creationId xmlns:p14="http://schemas.microsoft.com/office/powerpoint/2010/main" val="2527171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1260158" y="1441849"/>
            <a:ext cx="22682835" cy="6000750"/>
          </a:xfrm>
          <a:prstGeom prst="rect">
            <a:avLst/>
          </a:prstGeom>
        </p:spPr>
        <p:txBody>
          <a:bodyPr vert="horz" lIns="349734" tIns="174868" rIns="349734" bIns="174868"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1260158" y="8401053"/>
            <a:ext cx="22682835" cy="23761306"/>
          </a:xfrm>
          <a:prstGeom prst="rect">
            <a:avLst/>
          </a:prstGeom>
        </p:spPr>
        <p:txBody>
          <a:bodyPr vert="horz" lIns="349734" tIns="174868" rIns="349734" bIns="174868"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1260157" y="33370840"/>
            <a:ext cx="5880735" cy="1916907"/>
          </a:xfrm>
          <a:prstGeom prst="rect">
            <a:avLst/>
          </a:prstGeom>
        </p:spPr>
        <p:txBody>
          <a:bodyPr vert="horz" lIns="349734" tIns="174868" rIns="349734" bIns="174868" rtlCol="0" anchor="ctr"/>
          <a:lstStyle>
            <a:lvl1pPr algn="l">
              <a:defRPr sz="4600">
                <a:solidFill>
                  <a:schemeClr val="tx1">
                    <a:tint val="75000"/>
                  </a:schemeClr>
                </a:solidFill>
              </a:defRPr>
            </a:lvl1pPr>
          </a:lstStyle>
          <a:p>
            <a:fld id="{A59B41F7-634E-4406-A470-0AEA96DBF463}" type="datetimeFigureOut">
              <a:rPr lang="tr-TR" smtClean="0"/>
              <a:t>29.4.2014</a:t>
            </a:fld>
            <a:endParaRPr lang="tr-TR"/>
          </a:p>
        </p:txBody>
      </p:sp>
      <p:sp>
        <p:nvSpPr>
          <p:cNvPr id="5" name="Altbilgi Yer Tutucusu 4"/>
          <p:cNvSpPr>
            <a:spLocks noGrp="1"/>
          </p:cNvSpPr>
          <p:nvPr>
            <p:ph type="ftr" sz="quarter" idx="3"/>
          </p:nvPr>
        </p:nvSpPr>
        <p:spPr>
          <a:xfrm>
            <a:off x="8611076" y="33370840"/>
            <a:ext cx="7980998" cy="1916907"/>
          </a:xfrm>
          <a:prstGeom prst="rect">
            <a:avLst/>
          </a:prstGeom>
        </p:spPr>
        <p:txBody>
          <a:bodyPr vert="horz" lIns="349734" tIns="174868" rIns="349734" bIns="174868" rtlCol="0" anchor="ctr"/>
          <a:lstStyle>
            <a:lvl1pPr algn="ctr">
              <a:defRPr sz="46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18062258" y="33370840"/>
            <a:ext cx="5880735" cy="1916907"/>
          </a:xfrm>
          <a:prstGeom prst="rect">
            <a:avLst/>
          </a:prstGeom>
        </p:spPr>
        <p:txBody>
          <a:bodyPr vert="horz" lIns="349734" tIns="174868" rIns="349734" bIns="174868" rtlCol="0" anchor="ctr"/>
          <a:lstStyle>
            <a:lvl1pPr algn="r">
              <a:defRPr sz="4600">
                <a:solidFill>
                  <a:schemeClr val="tx1">
                    <a:tint val="75000"/>
                  </a:schemeClr>
                </a:solidFill>
              </a:defRPr>
            </a:lvl1pPr>
          </a:lstStyle>
          <a:p>
            <a:fld id="{6897F619-058A-4D6C-9D9D-25B7D193E6F3}" type="slidenum">
              <a:rPr lang="tr-TR" smtClean="0"/>
              <a:t>‹#›</a:t>
            </a:fld>
            <a:endParaRPr lang="tr-TR"/>
          </a:p>
        </p:txBody>
      </p:sp>
    </p:spTree>
    <p:extLst>
      <p:ext uri="{BB962C8B-B14F-4D97-AF65-F5344CB8AC3E}">
        <p14:creationId xmlns:p14="http://schemas.microsoft.com/office/powerpoint/2010/main" val="41298283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497343" rtl="0" eaLnBrk="1" latinLnBrk="0" hangingPunct="1">
        <a:spcBef>
          <a:spcPct val="0"/>
        </a:spcBef>
        <a:buNone/>
        <a:defRPr sz="16800" kern="1200">
          <a:solidFill>
            <a:schemeClr val="tx1"/>
          </a:solidFill>
          <a:latin typeface="+mj-lt"/>
          <a:ea typeface="+mj-ea"/>
          <a:cs typeface="+mj-cs"/>
        </a:defRPr>
      </a:lvl1pPr>
    </p:titleStyle>
    <p:bodyStyle>
      <a:lvl1pPr marL="1311503" indent="-1311503" algn="l" defTabSz="3497343" rtl="0" eaLnBrk="1" latinLnBrk="0" hangingPunct="1">
        <a:spcBef>
          <a:spcPct val="20000"/>
        </a:spcBef>
        <a:buFont typeface="Arial" pitchFamily="34" charset="0"/>
        <a:buChar char="•"/>
        <a:defRPr sz="12200" kern="1200">
          <a:solidFill>
            <a:schemeClr val="tx1"/>
          </a:solidFill>
          <a:latin typeface="+mn-lt"/>
          <a:ea typeface="+mn-ea"/>
          <a:cs typeface="+mn-cs"/>
        </a:defRPr>
      </a:lvl1pPr>
      <a:lvl2pPr marL="2841591" indent="-1092920" algn="l" defTabSz="3497343" rtl="0" eaLnBrk="1" latinLnBrk="0" hangingPunct="1">
        <a:spcBef>
          <a:spcPct val="20000"/>
        </a:spcBef>
        <a:buFont typeface="Arial" pitchFamily="34" charset="0"/>
        <a:buChar char="–"/>
        <a:defRPr sz="10700" kern="1200">
          <a:solidFill>
            <a:schemeClr val="tx1"/>
          </a:solidFill>
          <a:latin typeface="+mn-lt"/>
          <a:ea typeface="+mn-ea"/>
          <a:cs typeface="+mn-cs"/>
        </a:defRPr>
      </a:lvl2pPr>
      <a:lvl3pPr marL="4371679" indent="-874336" algn="l" defTabSz="3497343" rtl="0" eaLnBrk="1" latinLnBrk="0" hangingPunct="1">
        <a:spcBef>
          <a:spcPct val="20000"/>
        </a:spcBef>
        <a:buFont typeface="Arial" pitchFamily="34" charset="0"/>
        <a:buChar char="•"/>
        <a:defRPr sz="9200" kern="1200">
          <a:solidFill>
            <a:schemeClr val="tx1"/>
          </a:solidFill>
          <a:latin typeface="+mn-lt"/>
          <a:ea typeface="+mn-ea"/>
          <a:cs typeface="+mn-cs"/>
        </a:defRPr>
      </a:lvl3pPr>
      <a:lvl4pPr marL="6120350" indent="-874336" algn="l" defTabSz="3497343" rtl="0" eaLnBrk="1" latinLnBrk="0" hangingPunct="1">
        <a:spcBef>
          <a:spcPct val="20000"/>
        </a:spcBef>
        <a:buFont typeface="Arial" pitchFamily="34" charset="0"/>
        <a:buChar char="–"/>
        <a:defRPr sz="7600" kern="1200">
          <a:solidFill>
            <a:schemeClr val="tx1"/>
          </a:solidFill>
          <a:latin typeface="+mn-lt"/>
          <a:ea typeface="+mn-ea"/>
          <a:cs typeface="+mn-cs"/>
        </a:defRPr>
      </a:lvl4pPr>
      <a:lvl5pPr marL="7869022" indent="-874336" algn="l" defTabSz="3497343" rtl="0" eaLnBrk="1" latinLnBrk="0" hangingPunct="1">
        <a:spcBef>
          <a:spcPct val="20000"/>
        </a:spcBef>
        <a:buFont typeface="Arial" pitchFamily="34" charset="0"/>
        <a:buChar char="»"/>
        <a:defRPr sz="7600" kern="1200">
          <a:solidFill>
            <a:schemeClr val="tx1"/>
          </a:solidFill>
          <a:latin typeface="+mn-lt"/>
          <a:ea typeface="+mn-ea"/>
          <a:cs typeface="+mn-cs"/>
        </a:defRPr>
      </a:lvl5pPr>
      <a:lvl6pPr marL="9617693" indent="-874336" algn="l" defTabSz="3497343" rtl="0" eaLnBrk="1" latinLnBrk="0" hangingPunct="1">
        <a:spcBef>
          <a:spcPct val="20000"/>
        </a:spcBef>
        <a:buFont typeface="Arial" pitchFamily="34" charset="0"/>
        <a:buChar char="•"/>
        <a:defRPr sz="7600" kern="1200">
          <a:solidFill>
            <a:schemeClr val="tx1"/>
          </a:solidFill>
          <a:latin typeface="+mn-lt"/>
          <a:ea typeface="+mn-ea"/>
          <a:cs typeface="+mn-cs"/>
        </a:defRPr>
      </a:lvl6pPr>
      <a:lvl7pPr marL="11366364" indent="-874336" algn="l" defTabSz="3497343" rtl="0" eaLnBrk="1" latinLnBrk="0" hangingPunct="1">
        <a:spcBef>
          <a:spcPct val="20000"/>
        </a:spcBef>
        <a:buFont typeface="Arial" pitchFamily="34" charset="0"/>
        <a:buChar char="•"/>
        <a:defRPr sz="7600" kern="1200">
          <a:solidFill>
            <a:schemeClr val="tx1"/>
          </a:solidFill>
          <a:latin typeface="+mn-lt"/>
          <a:ea typeface="+mn-ea"/>
          <a:cs typeface="+mn-cs"/>
        </a:defRPr>
      </a:lvl7pPr>
      <a:lvl8pPr marL="13115036" indent="-874336" algn="l" defTabSz="3497343" rtl="0" eaLnBrk="1" latinLnBrk="0" hangingPunct="1">
        <a:spcBef>
          <a:spcPct val="20000"/>
        </a:spcBef>
        <a:buFont typeface="Arial" pitchFamily="34" charset="0"/>
        <a:buChar char="•"/>
        <a:defRPr sz="7600" kern="1200">
          <a:solidFill>
            <a:schemeClr val="tx1"/>
          </a:solidFill>
          <a:latin typeface="+mn-lt"/>
          <a:ea typeface="+mn-ea"/>
          <a:cs typeface="+mn-cs"/>
        </a:defRPr>
      </a:lvl8pPr>
      <a:lvl9pPr marL="14863708" indent="-874336" algn="l" defTabSz="3497343" rtl="0" eaLnBrk="1" latinLnBrk="0" hangingPunct="1">
        <a:spcBef>
          <a:spcPct val="20000"/>
        </a:spcBef>
        <a:buFont typeface="Arial" pitchFamily="34" charset="0"/>
        <a:buChar char="•"/>
        <a:defRPr sz="7600" kern="1200">
          <a:solidFill>
            <a:schemeClr val="tx1"/>
          </a:solidFill>
          <a:latin typeface="+mn-lt"/>
          <a:ea typeface="+mn-ea"/>
          <a:cs typeface="+mn-cs"/>
        </a:defRPr>
      </a:lvl9pPr>
    </p:bodyStyle>
    <p:otherStyle>
      <a:defPPr>
        <a:defRPr lang="tr-TR"/>
      </a:defPPr>
      <a:lvl1pPr marL="0" algn="l" defTabSz="3497343" rtl="0" eaLnBrk="1" latinLnBrk="0" hangingPunct="1">
        <a:defRPr sz="6900" kern="1200">
          <a:solidFill>
            <a:schemeClr val="tx1"/>
          </a:solidFill>
          <a:latin typeface="+mn-lt"/>
          <a:ea typeface="+mn-ea"/>
          <a:cs typeface="+mn-cs"/>
        </a:defRPr>
      </a:lvl1pPr>
      <a:lvl2pPr marL="1748671" algn="l" defTabSz="3497343" rtl="0" eaLnBrk="1" latinLnBrk="0" hangingPunct="1">
        <a:defRPr sz="6900" kern="1200">
          <a:solidFill>
            <a:schemeClr val="tx1"/>
          </a:solidFill>
          <a:latin typeface="+mn-lt"/>
          <a:ea typeface="+mn-ea"/>
          <a:cs typeface="+mn-cs"/>
        </a:defRPr>
      </a:lvl2pPr>
      <a:lvl3pPr marL="3497343" algn="l" defTabSz="3497343" rtl="0" eaLnBrk="1" latinLnBrk="0" hangingPunct="1">
        <a:defRPr sz="6900" kern="1200">
          <a:solidFill>
            <a:schemeClr val="tx1"/>
          </a:solidFill>
          <a:latin typeface="+mn-lt"/>
          <a:ea typeface="+mn-ea"/>
          <a:cs typeface="+mn-cs"/>
        </a:defRPr>
      </a:lvl3pPr>
      <a:lvl4pPr marL="5246015" algn="l" defTabSz="3497343" rtl="0" eaLnBrk="1" latinLnBrk="0" hangingPunct="1">
        <a:defRPr sz="6900" kern="1200">
          <a:solidFill>
            <a:schemeClr val="tx1"/>
          </a:solidFill>
          <a:latin typeface="+mn-lt"/>
          <a:ea typeface="+mn-ea"/>
          <a:cs typeface="+mn-cs"/>
        </a:defRPr>
      </a:lvl4pPr>
      <a:lvl5pPr marL="6994686" algn="l" defTabSz="3497343" rtl="0" eaLnBrk="1" latinLnBrk="0" hangingPunct="1">
        <a:defRPr sz="6900" kern="1200">
          <a:solidFill>
            <a:schemeClr val="tx1"/>
          </a:solidFill>
          <a:latin typeface="+mn-lt"/>
          <a:ea typeface="+mn-ea"/>
          <a:cs typeface="+mn-cs"/>
        </a:defRPr>
      </a:lvl5pPr>
      <a:lvl6pPr marL="8743357" algn="l" defTabSz="3497343" rtl="0" eaLnBrk="1" latinLnBrk="0" hangingPunct="1">
        <a:defRPr sz="6900" kern="1200">
          <a:solidFill>
            <a:schemeClr val="tx1"/>
          </a:solidFill>
          <a:latin typeface="+mn-lt"/>
          <a:ea typeface="+mn-ea"/>
          <a:cs typeface="+mn-cs"/>
        </a:defRPr>
      </a:lvl6pPr>
      <a:lvl7pPr marL="10492029" algn="l" defTabSz="3497343" rtl="0" eaLnBrk="1" latinLnBrk="0" hangingPunct="1">
        <a:defRPr sz="6900" kern="1200">
          <a:solidFill>
            <a:schemeClr val="tx1"/>
          </a:solidFill>
          <a:latin typeface="+mn-lt"/>
          <a:ea typeface="+mn-ea"/>
          <a:cs typeface="+mn-cs"/>
        </a:defRPr>
      </a:lvl7pPr>
      <a:lvl8pPr marL="12240700" algn="l" defTabSz="3497343" rtl="0" eaLnBrk="1" latinLnBrk="0" hangingPunct="1">
        <a:defRPr sz="6900" kern="1200">
          <a:solidFill>
            <a:schemeClr val="tx1"/>
          </a:solidFill>
          <a:latin typeface="+mn-lt"/>
          <a:ea typeface="+mn-ea"/>
          <a:cs typeface="+mn-cs"/>
        </a:defRPr>
      </a:lvl8pPr>
      <a:lvl9pPr marL="13989372" algn="l" defTabSz="3497343" rtl="0" eaLnBrk="1" latinLnBrk="0" hangingPunct="1">
        <a:defRPr sz="6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5.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74525" y="1211125"/>
            <a:ext cx="23918247" cy="3830646"/>
          </a:xfrm>
        </p:spPr>
        <p:txBody>
          <a:bodyPr>
            <a:normAutofit/>
          </a:bodyPr>
          <a:lstStyle/>
          <a:p>
            <a:r>
              <a:rPr lang="tr-TR" sz="7000" b="1" dirty="0">
                <a:latin typeface="Times New Roman" pitchFamily="18" charset="0"/>
                <a:cs typeface="Times New Roman" pitchFamily="18" charset="0"/>
              </a:rPr>
              <a:t>Asansör Simülatörünün Ürettiği Sonuçlar Üzerinde Yapılan</a:t>
            </a:r>
            <a:br>
              <a:rPr lang="tr-TR" sz="7000" b="1" dirty="0">
                <a:latin typeface="Times New Roman" pitchFamily="18" charset="0"/>
                <a:cs typeface="Times New Roman" pitchFamily="18" charset="0"/>
              </a:rPr>
            </a:br>
            <a:r>
              <a:rPr lang="tr-TR" sz="7000" b="1" dirty="0">
                <a:latin typeface="Times New Roman" pitchFamily="18" charset="0"/>
                <a:cs typeface="Times New Roman" pitchFamily="18" charset="0"/>
              </a:rPr>
              <a:t> K-</a:t>
            </a:r>
            <a:r>
              <a:rPr lang="tr-TR" sz="7000" b="1" dirty="0" err="1">
                <a:latin typeface="Times New Roman" pitchFamily="18" charset="0"/>
                <a:cs typeface="Times New Roman" pitchFamily="18" charset="0"/>
              </a:rPr>
              <a:t>means</a:t>
            </a:r>
            <a:r>
              <a:rPr lang="tr-TR" sz="7000" b="1" dirty="0">
                <a:latin typeface="Times New Roman" pitchFamily="18" charset="0"/>
                <a:cs typeface="Times New Roman" pitchFamily="18" charset="0"/>
              </a:rPr>
              <a:t>++ Kümeleme Çalışması ile Trafik Türünün Tahmini</a:t>
            </a:r>
          </a:p>
        </p:txBody>
      </p:sp>
      <p:sp>
        <p:nvSpPr>
          <p:cNvPr id="3" name="Metin Yer Tutucusu 2"/>
          <p:cNvSpPr>
            <a:spLocks noGrp="1"/>
          </p:cNvSpPr>
          <p:nvPr>
            <p:ph type="body" idx="1"/>
          </p:nvPr>
        </p:nvSpPr>
        <p:spPr>
          <a:xfrm>
            <a:off x="675888" y="5162897"/>
            <a:ext cx="11925688" cy="2573927"/>
          </a:xfrm>
        </p:spPr>
        <p:txBody>
          <a:bodyPr>
            <a:noAutofit/>
          </a:bodyPr>
          <a:lstStyle/>
          <a:p>
            <a:pPr algn="ctr"/>
            <a:r>
              <a:rPr lang="tr-TR" sz="3300" b="0" i="1" dirty="0">
                <a:latin typeface="Times New Roman" pitchFamily="18" charset="0"/>
                <a:cs typeface="Times New Roman" pitchFamily="18" charset="0"/>
              </a:rPr>
              <a:t>M. Fatih ADAK</a:t>
            </a:r>
            <a:endParaRPr lang="tr-TR" sz="3300" b="0" i="1" baseline="30000" dirty="0">
              <a:latin typeface="Times New Roman" pitchFamily="18" charset="0"/>
              <a:cs typeface="Times New Roman" pitchFamily="18" charset="0"/>
            </a:endParaRPr>
          </a:p>
          <a:p>
            <a:pPr algn="ctr"/>
            <a:r>
              <a:rPr lang="tr-TR" sz="3300" b="0" dirty="0">
                <a:latin typeface="Times New Roman" pitchFamily="18" charset="0"/>
                <a:cs typeface="Times New Roman" pitchFamily="18" charset="0"/>
              </a:rPr>
              <a:t>Bilgisayar Mühendisliği Bölümü</a:t>
            </a:r>
          </a:p>
          <a:p>
            <a:pPr algn="ctr"/>
            <a:r>
              <a:rPr lang="tr-TR" sz="3300" b="0" dirty="0">
                <a:latin typeface="Times New Roman" pitchFamily="18" charset="0"/>
                <a:cs typeface="Times New Roman" pitchFamily="18" charset="0"/>
              </a:rPr>
              <a:t>Sakarya Üniversitesi</a:t>
            </a:r>
          </a:p>
          <a:p>
            <a:pPr algn="ctr"/>
            <a:r>
              <a:rPr lang="tr-TR" sz="3300" b="0" dirty="0">
                <a:latin typeface="Times New Roman" pitchFamily="18" charset="0"/>
                <a:cs typeface="Times New Roman" pitchFamily="18" charset="0"/>
              </a:rPr>
              <a:t>fatihadak@sakarya.edu.tr</a:t>
            </a:r>
          </a:p>
        </p:txBody>
      </p:sp>
      <p:sp>
        <p:nvSpPr>
          <p:cNvPr id="7" name="Metin Yer Tutucusu 2"/>
          <p:cNvSpPr txBox="1">
            <a:spLocks/>
          </p:cNvSpPr>
          <p:nvPr/>
        </p:nvSpPr>
        <p:spPr>
          <a:xfrm>
            <a:off x="12601574" y="5223460"/>
            <a:ext cx="11991198" cy="2483082"/>
          </a:xfrm>
          <a:prstGeom prst="rect">
            <a:avLst/>
          </a:prstGeom>
        </p:spPr>
        <p:txBody>
          <a:bodyPr vert="horz" lIns="349734" tIns="174868" rIns="349734" bIns="174868" rtlCol="0" anchor="b">
            <a:noAutofit/>
          </a:bodyPr>
          <a:lstStyle>
            <a:lvl1pPr marL="0" indent="0" algn="l" defTabSz="4176431" rtl="0" eaLnBrk="1" latinLnBrk="0" hangingPunct="1">
              <a:spcBef>
                <a:spcPct val="20000"/>
              </a:spcBef>
              <a:buFont typeface="Arial" pitchFamily="34" charset="0"/>
              <a:buNone/>
              <a:defRPr sz="11000" b="1" kern="1200">
                <a:solidFill>
                  <a:schemeClr val="tx1"/>
                </a:solidFill>
                <a:latin typeface="+mn-lt"/>
                <a:ea typeface="+mn-ea"/>
                <a:cs typeface="+mn-cs"/>
              </a:defRPr>
            </a:lvl1pPr>
            <a:lvl2pPr marL="2088215" indent="0" algn="l" defTabSz="4176431" rtl="0" eaLnBrk="1" latinLnBrk="0" hangingPunct="1">
              <a:spcBef>
                <a:spcPct val="20000"/>
              </a:spcBef>
              <a:buFont typeface="Arial" pitchFamily="34" charset="0"/>
              <a:buNone/>
              <a:defRPr sz="9100" b="1" kern="1200">
                <a:solidFill>
                  <a:schemeClr val="tx1"/>
                </a:solidFill>
                <a:latin typeface="+mn-lt"/>
                <a:ea typeface="+mn-ea"/>
                <a:cs typeface="+mn-cs"/>
              </a:defRPr>
            </a:lvl2pPr>
            <a:lvl3pPr marL="4176431" indent="0" algn="l" defTabSz="4176431" rtl="0" eaLnBrk="1" latinLnBrk="0" hangingPunct="1">
              <a:spcBef>
                <a:spcPct val="20000"/>
              </a:spcBef>
              <a:buFont typeface="Arial" pitchFamily="34" charset="0"/>
              <a:buNone/>
              <a:defRPr sz="8200" b="1" kern="1200">
                <a:solidFill>
                  <a:schemeClr val="tx1"/>
                </a:solidFill>
                <a:latin typeface="+mn-lt"/>
                <a:ea typeface="+mn-ea"/>
                <a:cs typeface="+mn-cs"/>
              </a:defRPr>
            </a:lvl3pPr>
            <a:lvl4pPr marL="626464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4pPr>
            <a:lvl5pPr marL="8352861"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5pPr>
            <a:lvl6pPr marL="1044107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6pPr>
            <a:lvl7pPr marL="1252929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7pPr>
            <a:lvl8pPr marL="14617507"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8pPr>
            <a:lvl9pPr marL="1670572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9pPr>
          </a:lstStyle>
          <a:p>
            <a:pPr algn="ctr"/>
            <a:r>
              <a:rPr lang="tr-TR" sz="3300" b="0" i="1" dirty="0">
                <a:latin typeface="Times New Roman" pitchFamily="18" charset="0"/>
                <a:cs typeface="Times New Roman" pitchFamily="18" charset="0"/>
              </a:rPr>
              <a:t>Nevcihan DURU, H. Tarık DURU</a:t>
            </a:r>
            <a:r>
              <a:rPr lang="tr-TR" sz="3300" b="0" dirty="0">
                <a:latin typeface="Times New Roman" pitchFamily="18" charset="0"/>
                <a:cs typeface="Times New Roman" pitchFamily="18" charset="0"/>
              </a:rPr>
              <a:t> </a:t>
            </a:r>
          </a:p>
          <a:p>
            <a:pPr algn="ctr"/>
            <a:r>
              <a:rPr lang="tr-TR" sz="3300" b="0" dirty="0">
                <a:latin typeface="Times New Roman" pitchFamily="18" charset="0"/>
                <a:cs typeface="Times New Roman" pitchFamily="18" charset="0"/>
              </a:rPr>
              <a:t>Mühendislik Fakültesi</a:t>
            </a:r>
          </a:p>
          <a:p>
            <a:pPr algn="ctr"/>
            <a:r>
              <a:rPr lang="tr-TR" sz="3300" b="0" dirty="0">
                <a:latin typeface="Times New Roman" pitchFamily="18" charset="0"/>
                <a:cs typeface="Times New Roman" pitchFamily="18" charset="0"/>
              </a:rPr>
              <a:t>Kocaeli Üniversitesi</a:t>
            </a:r>
          </a:p>
          <a:p>
            <a:pPr algn="ctr"/>
            <a:r>
              <a:rPr lang="tr-TR" sz="3300" b="0" dirty="0">
                <a:latin typeface="Times New Roman" pitchFamily="18" charset="0"/>
                <a:cs typeface="Times New Roman" pitchFamily="18" charset="0"/>
              </a:rPr>
              <a:t>nduru@kocaeli.edu.tr, tduru@kocaeli.edu.tr</a:t>
            </a:r>
          </a:p>
        </p:txBody>
      </p:sp>
      <p:sp>
        <p:nvSpPr>
          <p:cNvPr id="8" name="Metin Yer Tutucusu 4"/>
          <p:cNvSpPr txBox="1">
            <a:spLocks/>
          </p:cNvSpPr>
          <p:nvPr/>
        </p:nvSpPr>
        <p:spPr>
          <a:xfrm>
            <a:off x="674522" y="8191046"/>
            <a:ext cx="11927053" cy="5208417"/>
          </a:xfrm>
          <a:prstGeom prst="rect">
            <a:avLst/>
          </a:prstGeom>
        </p:spPr>
        <p:txBody>
          <a:bodyPr vert="horz" lIns="349734" tIns="174868" rIns="349734" bIns="174868" rtlCol="0" anchor="b">
            <a:noAutofit/>
          </a:bodyPr>
          <a:lstStyle>
            <a:lvl1pPr marL="0" indent="0" algn="l" defTabSz="4176431" rtl="0" eaLnBrk="1" latinLnBrk="0" hangingPunct="1">
              <a:spcBef>
                <a:spcPct val="20000"/>
              </a:spcBef>
              <a:buFont typeface="Arial" pitchFamily="34" charset="0"/>
              <a:buNone/>
              <a:defRPr sz="11000" b="1" kern="1200">
                <a:solidFill>
                  <a:schemeClr val="tx1"/>
                </a:solidFill>
                <a:latin typeface="+mn-lt"/>
                <a:ea typeface="+mn-ea"/>
                <a:cs typeface="+mn-cs"/>
              </a:defRPr>
            </a:lvl1pPr>
            <a:lvl2pPr marL="2088215" indent="0" algn="l" defTabSz="4176431" rtl="0" eaLnBrk="1" latinLnBrk="0" hangingPunct="1">
              <a:spcBef>
                <a:spcPct val="20000"/>
              </a:spcBef>
              <a:buFont typeface="Arial" pitchFamily="34" charset="0"/>
              <a:buNone/>
              <a:defRPr sz="9100" b="1" kern="1200">
                <a:solidFill>
                  <a:schemeClr val="tx1"/>
                </a:solidFill>
                <a:latin typeface="+mn-lt"/>
                <a:ea typeface="+mn-ea"/>
                <a:cs typeface="+mn-cs"/>
              </a:defRPr>
            </a:lvl2pPr>
            <a:lvl3pPr marL="4176431" indent="0" algn="l" defTabSz="4176431" rtl="0" eaLnBrk="1" latinLnBrk="0" hangingPunct="1">
              <a:spcBef>
                <a:spcPct val="20000"/>
              </a:spcBef>
              <a:buFont typeface="Arial" pitchFamily="34" charset="0"/>
              <a:buNone/>
              <a:defRPr sz="8200" b="1" kern="1200">
                <a:solidFill>
                  <a:schemeClr val="tx1"/>
                </a:solidFill>
                <a:latin typeface="+mn-lt"/>
                <a:ea typeface="+mn-ea"/>
                <a:cs typeface="+mn-cs"/>
              </a:defRPr>
            </a:lvl3pPr>
            <a:lvl4pPr marL="626464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4pPr>
            <a:lvl5pPr marL="8352861"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5pPr>
            <a:lvl6pPr marL="1044107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6pPr>
            <a:lvl7pPr marL="1252929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7pPr>
            <a:lvl8pPr marL="14617507"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8pPr>
            <a:lvl9pPr marL="1670572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9pPr>
          </a:lstStyle>
          <a:p>
            <a:pPr algn="ctr">
              <a:spcAft>
                <a:spcPts val="1675"/>
              </a:spcAft>
            </a:pPr>
            <a:r>
              <a:rPr lang="tr-TR" sz="2500" dirty="0">
                <a:latin typeface="Times New Roman" pitchFamily="18" charset="0"/>
                <a:cs typeface="Times New Roman" pitchFamily="18" charset="0"/>
              </a:rPr>
              <a:t>Giriş</a:t>
            </a:r>
          </a:p>
          <a:p>
            <a:pPr algn="just"/>
            <a:r>
              <a:rPr lang="tr-TR" sz="2000" b="0" dirty="0">
                <a:latin typeface="Times New Roman" pitchFamily="18" charset="0"/>
                <a:cs typeface="Times New Roman" pitchFamily="18" charset="0"/>
              </a:rPr>
              <a:t>Binalardaki asansörlerin hizmet kalitesi ölçümünde iki kriterin önemi büyüktür bunlar; bekleme ve transfer süreleridir. Bu süreleri etkileyen, kapasite, asansör sayısı gibi birçok etken bulunmaktadır. Bu etkenlerin yanında trafik türünün ne olduğunun da önemi büyüktür. Hizmet kalitesinin belirlenmesi simülasyon yardımı ile kolaylıkla yapılabilir. Simülasyonlar sayesinde gerçek sistemler daha iyi ve daha doğru bir şekilde inşa edilebilir ve var olan sistemler üzerinde iyileştirmeler yapılabilir [1]. Geliştirilen simülatör ile bir binadaki asansörlerin hizmet kalitesinin ölçümü yapılabilmektedir. Simülatör çalışıp sonlandıktan sonra analiz yapılacak sonuçları üretmektedir. Bu sonuçlar arasında yolcuların hangi katlarda asansöre bindikleri ve indikleri bulunmaktadır. Bu çalışmada bu veriyi kullanarak, veri madenciliği kapsamında K-</a:t>
            </a:r>
            <a:r>
              <a:rPr lang="tr-TR" sz="2000" b="0" dirty="0" err="1">
                <a:latin typeface="Times New Roman" pitchFamily="18" charset="0"/>
                <a:cs typeface="Times New Roman" pitchFamily="18" charset="0"/>
              </a:rPr>
              <a:t>means</a:t>
            </a:r>
            <a:r>
              <a:rPr lang="tr-TR" sz="2000" b="0" dirty="0">
                <a:latin typeface="Times New Roman" pitchFamily="18" charset="0"/>
                <a:cs typeface="Times New Roman" pitchFamily="18" charset="0"/>
              </a:rPr>
              <a:t>++ kümeleme algoritması ile trafik türünün tahmini yapılmıştır.     </a:t>
            </a:r>
          </a:p>
          <a:p>
            <a:pPr algn="just"/>
            <a:endParaRPr lang="tr-TR" sz="2000" b="0" dirty="0">
              <a:latin typeface="Times New Roman" pitchFamily="18" charset="0"/>
              <a:cs typeface="Times New Roman" pitchFamily="18" charset="0"/>
            </a:endParaRPr>
          </a:p>
          <a:p>
            <a:pPr algn="just"/>
            <a:r>
              <a:rPr lang="tr-TR" sz="2000" b="0" dirty="0">
                <a:latin typeface="Times New Roman" pitchFamily="18" charset="0"/>
                <a:cs typeface="Times New Roman" pitchFamily="18" charset="0"/>
              </a:rPr>
              <a:t>Her binada farklı türde asansör trafiği olabilir. Trafik türleri, yukarı yoğun, aşağı yoğun, iki yönlü ve dengeli katlar arası trafik olarak listelenebilir. Fakat yapılmış olan çalışmalarda en sık rastlanan trafik türünün yukarı yoğun ve bu trafik türünün asansör trafiği açısından en kötü durum olduğu belirtilmektedir [2</a:t>
            </a:r>
            <a:r>
              <a:rPr lang="tr-TR" sz="2000" b="0" dirty="0" smtClean="0">
                <a:latin typeface="Times New Roman" pitchFamily="18" charset="0"/>
                <a:cs typeface="Times New Roman" pitchFamily="18" charset="0"/>
              </a:rPr>
              <a:t>].</a:t>
            </a:r>
            <a:endParaRPr lang="tr-TR" sz="2000" b="0" dirty="0">
              <a:latin typeface="Times New Roman" pitchFamily="18" charset="0"/>
              <a:cs typeface="Times New Roman" pitchFamily="18" charset="0"/>
            </a:endParaRPr>
          </a:p>
        </p:txBody>
      </p:sp>
      <p:pic>
        <p:nvPicPr>
          <p:cNvPr id="1026" name="Picture 2" descr="C:\Users\MFA\Desktop\a.png"/>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952050" y="13762841"/>
            <a:ext cx="7261351" cy="1271823"/>
          </a:xfrm>
          <a:prstGeom prst="rect">
            <a:avLst/>
          </a:prstGeom>
          <a:noFill/>
          <a:extLst>
            <a:ext uri="{909E8E84-426E-40DD-AFC4-6F175D3DCCD1}">
              <a14:hiddenFill xmlns:a14="http://schemas.microsoft.com/office/drawing/2010/main">
                <a:solidFill>
                  <a:srgbClr val="FFFFFF"/>
                </a:solidFill>
              </a14:hiddenFill>
            </a:ext>
          </a:extLst>
        </p:spPr>
      </p:pic>
      <p:sp>
        <p:nvSpPr>
          <p:cNvPr id="9" name="Metin kutusu 8"/>
          <p:cNvSpPr txBox="1"/>
          <p:nvPr/>
        </p:nvSpPr>
        <p:spPr>
          <a:xfrm>
            <a:off x="1201433" y="13399463"/>
            <a:ext cx="10968094" cy="692873"/>
          </a:xfrm>
          <a:prstGeom prst="rect">
            <a:avLst/>
          </a:prstGeom>
          <a:noFill/>
        </p:spPr>
        <p:txBody>
          <a:bodyPr wrap="square" lIns="76572" tIns="38286" rIns="76572" bIns="38286" rtlCol="0">
            <a:spAutoFit/>
          </a:bodyPr>
          <a:lstStyle/>
          <a:p>
            <a:pPr algn="ctr"/>
            <a:r>
              <a:rPr lang="tr-TR" sz="2000" i="1" dirty="0">
                <a:latin typeface="Times New Roman" pitchFamily="18" charset="0"/>
                <a:cs typeface="Times New Roman" pitchFamily="18" charset="0"/>
              </a:rPr>
              <a:t>Çizelge 1</a:t>
            </a:r>
            <a:r>
              <a:rPr lang="tr-TR" sz="2000" dirty="0">
                <a:latin typeface="Times New Roman" pitchFamily="18" charset="0"/>
                <a:cs typeface="Times New Roman" pitchFamily="18" charset="0"/>
              </a:rPr>
              <a:t>: K-</a:t>
            </a:r>
            <a:r>
              <a:rPr lang="tr-TR" sz="2000" dirty="0" err="1">
                <a:latin typeface="Times New Roman" pitchFamily="18" charset="0"/>
                <a:cs typeface="Times New Roman" pitchFamily="18" charset="0"/>
              </a:rPr>
              <a:t>means</a:t>
            </a:r>
            <a:r>
              <a:rPr lang="tr-TR" sz="2000" dirty="0">
                <a:latin typeface="Times New Roman" pitchFamily="18" charset="0"/>
                <a:cs typeface="Times New Roman" pitchFamily="18" charset="0"/>
              </a:rPr>
              <a:t> ile K-</a:t>
            </a:r>
            <a:r>
              <a:rPr lang="tr-TR" sz="2000" dirty="0" err="1">
                <a:latin typeface="Times New Roman" pitchFamily="18" charset="0"/>
                <a:cs typeface="Times New Roman" pitchFamily="18" charset="0"/>
              </a:rPr>
              <a:t>means</a:t>
            </a:r>
            <a:r>
              <a:rPr lang="tr-TR" sz="2000" dirty="0">
                <a:latin typeface="Times New Roman" pitchFamily="18" charset="0"/>
                <a:cs typeface="Times New Roman" pitchFamily="18" charset="0"/>
              </a:rPr>
              <a:t>++ kümeleme algoritmalarının karşılaştırılması [3]</a:t>
            </a:r>
          </a:p>
          <a:p>
            <a:endParaRPr lang="tr-TR" sz="2000" dirty="0">
              <a:latin typeface="Times New Roman" pitchFamily="18" charset="0"/>
              <a:cs typeface="Times New Roman" pitchFamily="18" charset="0"/>
            </a:endParaRPr>
          </a:p>
        </p:txBody>
      </p:sp>
      <p:sp>
        <p:nvSpPr>
          <p:cNvPr id="11" name="Metin Yer Tutucusu 4"/>
          <p:cNvSpPr txBox="1">
            <a:spLocks/>
          </p:cNvSpPr>
          <p:nvPr/>
        </p:nvSpPr>
        <p:spPr>
          <a:xfrm>
            <a:off x="674522" y="15276915"/>
            <a:ext cx="11927054" cy="1090134"/>
          </a:xfrm>
          <a:prstGeom prst="rect">
            <a:avLst/>
          </a:prstGeom>
        </p:spPr>
        <p:txBody>
          <a:bodyPr vert="horz" lIns="349734" tIns="174868" rIns="349734" bIns="174868" rtlCol="0" anchor="b">
            <a:noAutofit/>
          </a:bodyPr>
          <a:lstStyle>
            <a:lvl1pPr marL="0" indent="0" algn="l" defTabSz="4176431" rtl="0" eaLnBrk="1" latinLnBrk="0" hangingPunct="1">
              <a:spcBef>
                <a:spcPct val="20000"/>
              </a:spcBef>
              <a:buFont typeface="Arial" pitchFamily="34" charset="0"/>
              <a:buNone/>
              <a:defRPr sz="11000" b="1" kern="1200">
                <a:solidFill>
                  <a:schemeClr val="tx1"/>
                </a:solidFill>
                <a:latin typeface="+mn-lt"/>
                <a:ea typeface="+mn-ea"/>
                <a:cs typeface="+mn-cs"/>
              </a:defRPr>
            </a:lvl1pPr>
            <a:lvl2pPr marL="2088215" indent="0" algn="l" defTabSz="4176431" rtl="0" eaLnBrk="1" latinLnBrk="0" hangingPunct="1">
              <a:spcBef>
                <a:spcPct val="20000"/>
              </a:spcBef>
              <a:buFont typeface="Arial" pitchFamily="34" charset="0"/>
              <a:buNone/>
              <a:defRPr sz="9100" b="1" kern="1200">
                <a:solidFill>
                  <a:schemeClr val="tx1"/>
                </a:solidFill>
                <a:latin typeface="+mn-lt"/>
                <a:ea typeface="+mn-ea"/>
                <a:cs typeface="+mn-cs"/>
              </a:defRPr>
            </a:lvl2pPr>
            <a:lvl3pPr marL="4176431" indent="0" algn="l" defTabSz="4176431" rtl="0" eaLnBrk="1" latinLnBrk="0" hangingPunct="1">
              <a:spcBef>
                <a:spcPct val="20000"/>
              </a:spcBef>
              <a:buFont typeface="Arial" pitchFamily="34" charset="0"/>
              <a:buNone/>
              <a:defRPr sz="8200" b="1" kern="1200">
                <a:solidFill>
                  <a:schemeClr val="tx1"/>
                </a:solidFill>
                <a:latin typeface="+mn-lt"/>
                <a:ea typeface="+mn-ea"/>
                <a:cs typeface="+mn-cs"/>
              </a:defRPr>
            </a:lvl3pPr>
            <a:lvl4pPr marL="626464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4pPr>
            <a:lvl5pPr marL="8352861"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5pPr>
            <a:lvl6pPr marL="1044107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6pPr>
            <a:lvl7pPr marL="1252929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7pPr>
            <a:lvl8pPr marL="14617507"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8pPr>
            <a:lvl9pPr marL="1670572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9pPr>
          </a:lstStyle>
          <a:p>
            <a:pPr algn="ctr">
              <a:spcAft>
                <a:spcPts val="1675"/>
              </a:spcAft>
            </a:pPr>
            <a:r>
              <a:rPr lang="tr-TR" sz="2500" dirty="0">
                <a:latin typeface="Times New Roman" pitchFamily="18" charset="0"/>
                <a:cs typeface="Times New Roman" pitchFamily="18" charset="0"/>
              </a:rPr>
              <a:t>Geliştirilen Asansör Simülatörü</a:t>
            </a:r>
          </a:p>
          <a:p>
            <a:pPr algn="ctr"/>
            <a:endParaRPr lang="tr-TR" sz="2100" dirty="0">
              <a:latin typeface="Times New Roman" pitchFamily="18" charset="0"/>
              <a:cs typeface="Times New Roman" pitchFamily="18" charset="0"/>
            </a:endParaRPr>
          </a:p>
        </p:txBody>
      </p:sp>
      <p:pic>
        <p:nvPicPr>
          <p:cNvPr id="1027" name="Picture 3" descr="C:\Users\MFA\Desktop\b.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05067" y="15943109"/>
            <a:ext cx="4647909" cy="300455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MFA\Pictures\c.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45158" y="15943109"/>
            <a:ext cx="5376938" cy="3004553"/>
          </a:xfrm>
          <a:prstGeom prst="rect">
            <a:avLst/>
          </a:prstGeom>
          <a:noFill/>
          <a:extLst>
            <a:ext uri="{909E8E84-426E-40DD-AFC4-6F175D3DCCD1}">
              <a14:hiddenFill xmlns:a14="http://schemas.microsoft.com/office/drawing/2010/main">
                <a:solidFill>
                  <a:srgbClr val="FFFFFF"/>
                </a:solidFill>
              </a14:hiddenFill>
            </a:ext>
          </a:extLst>
        </p:spPr>
      </p:pic>
      <p:sp>
        <p:nvSpPr>
          <p:cNvPr id="16" name="Metin Yer Tutucusu 4"/>
          <p:cNvSpPr txBox="1">
            <a:spLocks/>
          </p:cNvSpPr>
          <p:nvPr/>
        </p:nvSpPr>
        <p:spPr>
          <a:xfrm>
            <a:off x="674522" y="19770978"/>
            <a:ext cx="11927054" cy="2119704"/>
          </a:xfrm>
          <a:prstGeom prst="rect">
            <a:avLst/>
          </a:prstGeom>
        </p:spPr>
        <p:txBody>
          <a:bodyPr vert="horz" lIns="349734" tIns="174868" rIns="349734" bIns="174868" rtlCol="0" anchor="b">
            <a:noAutofit/>
          </a:bodyPr>
          <a:lstStyle>
            <a:lvl1pPr marL="0" indent="0" algn="l" defTabSz="4176431" rtl="0" eaLnBrk="1" latinLnBrk="0" hangingPunct="1">
              <a:spcBef>
                <a:spcPct val="20000"/>
              </a:spcBef>
              <a:buFont typeface="Arial" pitchFamily="34" charset="0"/>
              <a:buNone/>
              <a:defRPr sz="11000" b="1" kern="1200">
                <a:solidFill>
                  <a:schemeClr val="tx1"/>
                </a:solidFill>
                <a:latin typeface="+mn-lt"/>
                <a:ea typeface="+mn-ea"/>
                <a:cs typeface="+mn-cs"/>
              </a:defRPr>
            </a:lvl1pPr>
            <a:lvl2pPr marL="2088215" indent="0" algn="l" defTabSz="4176431" rtl="0" eaLnBrk="1" latinLnBrk="0" hangingPunct="1">
              <a:spcBef>
                <a:spcPct val="20000"/>
              </a:spcBef>
              <a:buFont typeface="Arial" pitchFamily="34" charset="0"/>
              <a:buNone/>
              <a:defRPr sz="9100" b="1" kern="1200">
                <a:solidFill>
                  <a:schemeClr val="tx1"/>
                </a:solidFill>
                <a:latin typeface="+mn-lt"/>
                <a:ea typeface="+mn-ea"/>
                <a:cs typeface="+mn-cs"/>
              </a:defRPr>
            </a:lvl2pPr>
            <a:lvl3pPr marL="4176431" indent="0" algn="l" defTabSz="4176431" rtl="0" eaLnBrk="1" latinLnBrk="0" hangingPunct="1">
              <a:spcBef>
                <a:spcPct val="20000"/>
              </a:spcBef>
              <a:buFont typeface="Arial" pitchFamily="34" charset="0"/>
              <a:buNone/>
              <a:defRPr sz="8200" b="1" kern="1200">
                <a:solidFill>
                  <a:schemeClr val="tx1"/>
                </a:solidFill>
                <a:latin typeface="+mn-lt"/>
                <a:ea typeface="+mn-ea"/>
                <a:cs typeface="+mn-cs"/>
              </a:defRPr>
            </a:lvl3pPr>
            <a:lvl4pPr marL="626464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4pPr>
            <a:lvl5pPr marL="8352861"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5pPr>
            <a:lvl6pPr marL="1044107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6pPr>
            <a:lvl7pPr marL="1252929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7pPr>
            <a:lvl8pPr marL="14617507"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8pPr>
            <a:lvl9pPr marL="1670572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9pPr>
          </a:lstStyle>
          <a:p>
            <a:pPr algn="just"/>
            <a:r>
              <a:rPr lang="tr-TR" sz="2000" b="0" dirty="0">
                <a:latin typeface="Times New Roman" pitchFamily="18" charset="0"/>
                <a:cs typeface="Times New Roman" pitchFamily="18" charset="0"/>
              </a:rPr>
              <a:t>Asansör simülatörü, Microsoft Visual </a:t>
            </a:r>
            <a:r>
              <a:rPr lang="tr-TR" sz="2000" b="0" dirty="0" err="1">
                <a:latin typeface="Times New Roman" pitchFamily="18" charset="0"/>
                <a:cs typeface="Times New Roman" pitchFamily="18" charset="0"/>
              </a:rPr>
              <a:t>Studio</a:t>
            </a:r>
            <a:r>
              <a:rPr lang="tr-TR" sz="2000" b="0" dirty="0">
                <a:latin typeface="Times New Roman" pitchFamily="18" charset="0"/>
                <a:cs typeface="Times New Roman" pitchFamily="18" charset="0"/>
              </a:rPr>
              <a:t> ile C# programlama dili kullanılarak geliştirilmiştir. Geliştirilen simülatör üzerinde bir binanın asansör trafiğinin simülasyonu yapılmak istendiğinde, bina ile ilgili veriler seçenekler ve ilk bilgiler ekranı yardımı ile simülatöre girildikten sonra simülasyon başlatılabilir. Simülatör anlık olarak göstereceği ve üreteceği sonuçlar arasında, ortalama bekleme ve transfer süreleri, sisteme giren ve hizmet gören kişi sayısı, katlardaki ortalama kuyruk uzunluğu gibi hizmet kalitesi açısından verileri tutmaktadır. Bunun yanında sisteme giren kişilerin bindikleri ve indikleri katlar, yapılan çağrılar tablo olarak tutulduğu için bu veriler üzerine veri madenciliği çalışması yapılabilir</a:t>
            </a:r>
            <a:r>
              <a:rPr lang="tr-TR" sz="2000" b="0" dirty="0" smtClean="0">
                <a:latin typeface="Times New Roman" pitchFamily="18" charset="0"/>
                <a:cs typeface="Times New Roman" pitchFamily="18" charset="0"/>
              </a:rPr>
              <a:t>.</a:t>
            </a:r>
            <a:endParaRPr lang="tr-TR" sz="2000" b="0" dirty="0">
              <a:latin typeface="Times New Roman" pitchFamily="18" charset="0"/>
              <a:cs typeface="Times New Roman" pitchFamily="18" charset="0"/>
            </a:endParaRPr>
          </a:p>
        </p:txBody>
      </p:sp>
      <p:sp>
        <p:nvSpPr>
          <p:cNvPr id="4" name="Dikdörtgen 3"/>
          <p:cNvSpPr/>
          <p:nvPr/>
        </p:nvSpPr>
        <p:spPr>
          <a:xfrm>
            <a:off x="2413432" y="18960399"/>
            <a:ext cx="3431178" cy="385096"/>
          </a:xfrm>
          <a:prstGeom prst="rect">
            <a:avLst/>
          </a:prstGeom>
        </p:spPr>
        <p:txBody>
          <a:bodyPr wrap="none" lIns="76572" tIns="38286" rIns="76572" bIns="38286">
            <a:spAutoFit/>
          </a:bodyPr>
          <a:lstStyle/>
          <a:p>
            <a:r>
              <a:rPr lang="tr-TR" sz="2000" i="1" dirty="0">
                <a:latin typeface="Times New Roman" pitchFamily="18" charset="0"/>
                <a:cs typeface="Times New Roman" pitchFamily="18" charset="0"/>
              </a:rPr>
              <a:t>Şekil 1</a:t>
            </a:r>
            <a:r>
              <a:rPr lang="tr-TR" sz="2000" dirty="0">
                <a:latin typeface="Times New Roman" pitchFamily="18" charset="0"/>
                <a:cs typeface="Times New Roman" pitchFamily="18" charset="0"/>
              </a:rPr>
              <a:t>: Simülatörün ana ekranı.</a:t>
            </a:r>
            <a:endParaRPr lang="tr-TR" sz="2000" i="1" dirty="0">
              <a:latin typeface="Times New Roman" pitchFamily="18" charset="0"/>
              <a:cs typeface="Times New Roman" pitchFamily="18" charset="0"/>
            </a:endParaRPr>
          </a:p>
        </p:txBody>
      </p:sp>
      <p:sp>
        <p:nvSpPr>
          <p:cNvPr id="6" name="Dikdörtgen 5"/>
          <p:cNvSpPr/>
          <p:nvPr/>
        </p:nvSpPr>
        <p:spPr>
          <a:xfrm>
            <a:off x="8226325" y="18997632"/>
            <a:ext cx="2939056" cy="385096"/>
          </a:xfrm>
          <a:prstGeom prst="rect">
            <a:avLst/>
          </a:prstGeom>
        </p:spPr>
        <p:txBody>
          <a:bodyPr wrap="none" lIns="76572" tIns="38286" rIns="76572" bIns="38286">
            <a:spAutoFit/>
          </a:bodyPr>
          <a:lstStyle/>
          <a:p>
            <a:r>
              <a:rPr lang="tr-TR" sz="2000" i="1" dirty="0">
                <a:latin typeface="Times New Roman" pitchFamily="18" charset="0"/>
                <a:cs typeface="Times New Roman" pitchFamily="18" charset="0"/>
              </a:rPr>
              <a:t>Şekil 2</a:t>
            </a:r>
            <a:r>
              <a:rPr lang="tr-TR" sz="2000" dirty="0">
                <a:latin typeface="Times New Roman" pitchFamily="18" charset="0"/>
                <a:cs typeface="Times New Roman" pitchFamily="18" charset="0"/>
              </a:rPr>
              <a:t>: Simülasyon ekranı</a:t>
            </a:r>
            <a:r>
              <a:rPr lang="tr-TR" sz="1500" dirty="0">
                <a:latin typeface="Times New Roman" pitchFamily="18" charset="0"/>
                <a:cs typeface="Times New Roman" pitchFamily="18" charset="0"/>
              </a:rPr>
              <a:t>.</a:t>
            </a:r>
            <a:endParaRPr lang="tr-TR" sz="1500" i="1" dirty="0">
              <a:latin typeface="Times New Roman" pitchFamily="18" charset="0"/>
              <a:cs typeface="Times New Roman" pitchFamily="18" charset="0"/>
            </a:endParaRPr>
          </a:p>
        </p:txBody>
      </p:sp>
      <p:sp>
        <p:nvSpPr>
          <p:cNvPr id="19" name="Metin Yer Tutucusu 4"/>
          <p:cNvSpPr txBox="1">
            <a:spLocks/>
          </p:cNvSpPr>
          <p:nvPr/>
        </p:nvSpPr>
        <p:spPr>
          <a:xfrm>
            <a:off x="674522" y="22059971"/>
            <a:ext cx="11927053" cy="2567016"/>
          </a:xfrm>
          <a:prstGeom prst="rect">
            <a:avLst/>
          </a:prstGeom>
        </p:spPr>
        <p:txBody>
          <a:bodyPr vert="horz" lIns="349734" tIns="174868" rIns="349734" bIns="174868" rtlCol="0" anchor="b">
            <a:noAutofit/>
          </a:bodyPr>
          <a:lstStyle>
            <a:lvl1pPr marL="0" indent="0" algn="l" defTabSz="4176431" rtl="0" eaLnBrk="1" latinLnBrk="0" hangingPunct="1">
              <a:spcBef>
                <a:spcPct val="20000"/>
              </a:spcBef>
              <a:buFont typeface="Arial" pitchFamily="34" charset="0"/>
              <a:buNone/>
              <a:defRPr sz="11000" b="1" kern="1200">
                <a:solidFill>
                  <a:schemeClr val="tx1"/>
                </a:solidFill>
                <a:latin typeface="+mn-lt"/>
                <a:ea typeface="+mn-ea"/>
                <a:cs typeface="+mn-cs"/>
              </a:defRPr>
            </a:lvl1pPr>
            <a:lvl2pPr marL="2088215" indent="0" algn="l" defTabSz="4176431" rtl="0" eaLnBrk="1" latinLnBrk="0" hangingPunct="1">
              <a:spcBef>
                <a:spcPct val="20000"/>
              </a:spcBef>
              <a:buFont typeface="Arial" pitchFamily="34" charset="0"/>
              <a:buNone/>
              <a:defRPr sz="9100" b="1" kern="1200">
                <a:solidFill>
                  <a:schemeClr val="tx1"/>
                </a:solidFill>
                <a:latin typeface="+mn-lt"/>
                <a:ea typeface="+mn-ea"/>
                <a:cs typeface="+mn-cs"/>
              </a:defRPr>
            </a:lvl2pPr>
            <a:lvl3pPr marL="4176431" indent="0" algn="l" defTabSz="4176431" rtl="0" eaLnBrk="1" latinLnBrk="0" hangingPunct="1">
              <a:spcBef>
                <a:spcPct val="20000"/>
              </a:spcBef>
              <a:buFont typeface="Arial" pitchFamily="34" charset="0"/>
              <a:buNone/>
              <a:defRPr sz="8200" b="1" kern="1200">
                <a:solidFill>
                  <a:schemeClr val="tx1"/>
                </a:solidFill>
                <a:latin typeface="+mn-lt"/>
                <a:ea typeface="+mn-ea"/>
                <a:cs typeface="+mn-cs"/>
              </a:defRPr>
            </a:lvl3pPr>
            <a:lvl4pPr marL="626464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4pPr>
            <a:lvl5pPr marL="8352861"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5pPr>
            <a:lvl6pPr marL="1044107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6pPr>
            <a:lvl7pPr marL="1252929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7pPr>
            <a:lvl8pPr marL="14617507"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8pPr>
            <a:lvl9pPr marL="1670572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9pPr>
          </a:lstStyle>
          <a:p>
            <a:pPr lvl="0"/>
            <a:r>
              <a:rPr lang="tr-TR" sz="1500" b="0" dirty="0">
                <a:latin typeface="Times New Roman" pitchFamily="18" charset="0"/>
                <a:cs typeface="Times New Roman" pitchFamily="18" charset="0"/>
              </a:rPr>
              <a:t>  </a:t>
            </a:r>
            <a:endParaRPr lang="tr-TR" sz="1500" b="0" dirty="0" smtClean="0">
              <a:latin typeface="Times New Roman" pitchFamily="18" charset="0"/>
              <a:cs typeface="Times New Roman" pitchFamily="18" charset="0"/>
            </a:endParaRPr>
          </a:p>
          <a:p>
            <a:pPr marL="0" lvl="1" algn="ctr">
              <a:spcBef>
                <a:spcPts val="0"/>
              </a:spcBef>
              <a:spcAft>
                <a:spcPts val="1675"/>
              </a:spcAft>
            </a:pPr>
            <a:r>
              <a:rPr lang="tr-TR" sz="2500" dirty="0" smtClean="0">
                <a:latin typeface="Times New Roman" pitchFamily="18" charset="0"/>
                <a:cs typeface="Times New Roman" pitchFamily="18" charset="0"/>
              </a:rPr>
              <a:t>Kullanılan Yöntem</a:t>
            </a:r>
          </a:p>
          <a:p>
            <a:pPr algn="just"/>
            <a:r>
              <a:rPr lang="tr-TR" sz="2000" b="0" dirty="0" smtClean="0">
                <a:latin typeface="Times New Roman" pitchFamily="18" charset="0"/>
                <a:cs typeface="Times New Roman" pitchFamily="18" charset="0"/>
              </a:rPr>
              <a:t>Giriş </a:t>
            </a:r>
            <a:r>
              <a:rPr lang="tr-TR" sz="2000" b="0" dirty="0">
                <a:latin typeface="Times New Roman" pitchFamily="18" charset="0"/>
                <a:cs typeface="Times New Roman" pitchFamily="18" charset="0"/>
              </a:rPr>
              <a:t>katında asansöre giren ve çıkan yolcular 5 dakikalık zaman aralıkları ile sayılmış ve veri seti bu şekilde oluşturulmuştur. [2]’deki çalışmada da bahsedildiği gibi en sık rastlanan trafik türü yukarı yoğun daha sonrada aşağı yoğun olduğu için ara katlardaki trafik dikkate alınmamıştır. Sayma işlemi geliştirilen ek bir program yardımıyla yapılmakta olup bu işlemi simülatörün sonuç dosyasını okuyarak yapmaktadır. Simülatörde kaydedilmiş sonuç dosyasındaki kişiler tablosu okunmaktadır. Örnek olarak hizmet gören kişiler Şekil 3’te görülmektedir.</a:t>
            </a:r>
          </a:p>
        </p:txBody>
      </p:sp>
      <p:sp>
        <p:nvSpPr>
          <p:cNvPr id="10" name="Rectangle 2"/>
          <p:cNvSpPr>
            <a:spLocks noChangeArrowheads="1"/>
          </p:cNvSpPr>
          <p:nvPr/>
        </p:nvSpPr>
        <p:spPr bwMode="auto">
          <a:xfrm>
            <a:off x="0" y="-377308"/>
            <a:ext cx="154704" cy="1139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76572" tIns="38286" rIns="76572" bIns="38286" numCol="1" anchor="ctr" anchorCtr="0" compatLnSpc="1">
            <a:prstTxWarp prst="textNoShape">
              <a:avLst/>
            </a:prstTxWarp>
            <a:spAutoFit/>
          </a:bodyPr>
          <a:lstStyle/>
          <a:p>
            <a:endParaRPr lang="tr-TR"/>
          </a:p>
        </p:txBody>
      </p:sp>
      <p:pic>
        <p:nvPicPr>
          <p:cNvPr id="1025" name="Resim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38839" y="24554978"/>
            <a:ext cx="2394260" cy="1746417"/>
          </a:xfrm>
          <a:prstGeom prst="rect">
            <a:avLst/>
          </a:prstGeom>
          <a:noFill/>
          <a:extLst>
            <a:ext uri="{909E8E84-426E-40DD-AFC4-6F175D3DCCD1}">
              <a14:hiddenFill xmlns:a14="http://schemas.microsoft.com/office/drawing/2010/main">
                <a:solidFill>
                  <a:srgbClr val="FFFFFF"/>
                </a:solidFill>
              </a14:hiddenFill>
            </a:ext>
          </a:extLst>
        </p:spPr>
      </p:pic>
      <p:sp>
        <p:nvSpPr>
          <p:cNvPr id="17" name="Rectangle 3"/>
          <p:cNvSpPr>
            <a:spLocks noChangeArrowheads="1"/>
          </p:cNvSpPr>
          <p:nvPr/>
        </p:nvSpPr>
        <p:spPr bwMode="auto">
          <a:xfrm>
            <a:off x="674525" y="26479319"/>
            <a:ext cx="11927050" cy="385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572" tIns="38286" rIns="76572" bIns="38286" numCol="1" anchor="ctr" anchorCtr="0" compatLnSpc="1">
            <a:prstTxWarp prst="textNoShape">
              <a:avLst/>
            </a:prstTxWarp>
            <a:spAutoFit/>
          </a:bodyPr>
          <a:lstStyle/>
          <a:p>
            <a:pPr algn="ctr" defTabSz="765719" fontAlgn="base">
              <a:spcBef>
                <a:spcPct val="0"/>
              </a:spcBef>
              <a:spcAft>
                <a:spcPct val="0"/>
              </a:spcAft>
            </a:pPr>
            <a:r>
              <a:rPr lang="tr-TR" sz="2000" i="1" dirty="0">
                <a:latin typeface="Times New Roman" pitchFamily="18" charset="0"/>
                <a:cs typeface="Times New Roman" pitchFamily="18" charset="0"/>
              </a:rPr>
              <a:t>Şekil 3: </a:t>
            </a:r>
            <a:r>
              <a:rPr lang="tr-TR" sz="2000" dirty="0">
                <a:latin typeface="Times New Roman" pitchFamily="18" charset="0"/>
                <a:cs typeface="Times New Roman" pitchFamily="18" charset="0"/>
              </a:rPr>
              <a:t>Simülatörün ürettiği hizmet gören kişiler verisi örneği.</a:t>
            </a:r>
          </a:p>
        </p:txBody>
      </p:sp>
      <p:sp>
        <p:nvSpPr>
          <p:cNvPr id="18" name="Dikdörtgen 17"/>
          <p:cNvSpPr/>
          <p:nvPr/>
        </p:nvSpPr>
        <p:spPr>
          <a:xfrm>
            <a:off x="674523" y="27147266"/>
            <a:ext cx="11627378" cy="1616203"/>
          </a:xfrm>
          <a:prstGeom prst="rect">
            <a:avLst/>
          </a:prstGeom>
        </p:spPr>
        <p:txBody>
          <a:bodyPr wrap="square" lIns="76572" tIns="38286" rIns="76572" bIns="38286">
            <a:spAutoFit/>
          </a:bodyPr>
          <a:lstStyle/>
          <a:p>
            <a:pPr marL="215358" algn="just"/>
            <a:r>
              <a:rPr lang="tr-TR" sz="2000" dirty="0">
                <a:latin typeface="Times New Roman" pitchFamily="18" charset="0"/>
                <a:cs typeface="Times New Roman" pitchFamily="18" charset="0"/>
              </a:rPr>
              <a:t>Beş dakikalık zaman aralıklarında oluşan noktaların x koordinatını asansörden çıkan, y koordinatını asansöre giren yolcuların sayısı oluşturmaktadır. Bu şekilde simülasyon süresi boyunca hesaplanan noktalar bir veri setini oluşturacaktır. Bu veri seti üzerinde yapılan K-</a:t>
            </a:r>
            <a:r>
              <a:rPr lang="tr-TR" sz="2000" dirty="0" err="1">
                <a:latin typeface="Times New Roman" pitchFamily="18" charset="0"/>
                <a:cs typeface="Times New Roman" pitchFamily="18" charset="0"/>
              </a:rPr>
              <a:t>means</a:t>
            </a:r>
            <a:r>
              <a:rPr lang="tr-TR" sz="2000" dirty="0">
                <a:latin typeface="Times New Roman" pitchFamily="18" charset="0"/>
                <a:cs typeface="Times New Roman" pitchFamily="18" charset="0"/>
              </a:rPr>
              <a:t>++ kümeleme algoritması ile küme merkezleri elde edilebilecektir. Bu küme merkezlerinin y değeri daha büyük ise yukarı yoğun trafik, x değeri daha büyük ise aşağı yoğun trafiğin olduğundan söz edilebilir.</a:t>
            </a:r>
          </a:p>
        </p:txBody>
      </p:sp>
      <p:sp>
        <p:nvSpPr>
          <p:cNvPr id="20" name="Rectangle 5"/>
          <p:cNvSpPr>
            <a:spLocks noChangeArrowheads="1"/>
          </p:cNvSpPr>
          <p:nvPr/>
        </p:nvSpPr>
        <p:spPr bwMode="auto">
          <a:xfrm>
            <a:off x="674524" y="28900196"/>
            <a:ext cx="11627378" cy="16101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572" tIns="95685" rIns="76572" bIns="63790" numCol="1" anchor="ctr" anchorCtr="0" compatLnSpc="1">
            <a:prstTxWarp prst="textNoShape">
              <a:avLst/>
            </a:prstTxWarp>
            <a:spAutoFit/>
          </a:bodyPr>
          <a:lstStyle/>
          <a:p>
            <a:pPr algn="ctr" defTabSz="765719" fontAlgn="base">
              <a:spcBef>
                <a:spcPct val="0"/>
              </a:spcBef>
              <a:spcAft>
                <a:spcPts val="1675"/>
              </a:spcAft>
            </a:pPr>
            <a:r>
              <a:rPr lang="tr-TR" sz="2500" b="1" dirty="0">
                <a:latin typeface="Times New Roman" pitchFamily="18" charset="0"/>
                <a:ea typeface="MS Mincho" pitchFamily="49" charset="-128"/>
                <a:cs typeface="Times New Roman" pitchFamily="18" charset="0"/>
              </a:rPr>
              <a:t>Geliştirilen Ek Program</a:t>
            </a:r>
          </a:p>
          <a:p>
            <a:pPr marL="215358" algn="just" defTabSz="765719" eaLnBrk="0" fontAlgn="base" hangingPunct="0">
              <a:spcBef>
                <a:spcPct val="0"/>
              </a:spcBef>
              <a:spcAft>
                <a:spcPct val="0"/>
              </a:spcAft>
            </a:pPr>
            <a:r>
              <a:rPr lang="tr-TR" sz="2000" dirty="0">
                <a:latin typeface="Times New Roman" pitchFamily="18" charset="0"/>
                <a:ea typeface="MS Mincho" pitchFamily="49" charset="-128"/>
                <a:cs typeface="Times New Roman" pitchFamily="18" charset="0"/>
              </a:rPr>
              <a:t>Simülatörün sonuçlarını okuyabilen ve kümeleme algoritmasını okuduğu veri üzerine uygulayıp sonucu grafiksel olarak oluşturan ek bir program geliştirilmiştir. Bu programın ana ekranı Şekil 4’te görülmektedir. </a:t>
            </a:r>
            <a:endParaRPr lang="tr-TR" sz="2000" dirty="0">
              <a:latin typeface="Times New Roman" pitchFamily="18" charset="0"/>
              <a:cs typeface="Times New Roman" pitchFamily="18" charset="0"/>
            </a:endParaRPr>
          </a:p>
          <a:p>
            <a:pPr defTabSz="765719" eaLnBrk="0" fontAlgn="base" hangingPunct="0">
              <a:spcBef>
                <a:spcPct val="0"/>
              </a:spcBef>
              <a:spcAft>
                <a:spcPct val="0"/>
              </a:spcAft>
            </a:pPr>
            <a:endParaRPr lang="tr-TR" sz="1500" dirty="0">
              <a:latin typeface="Times New Roman" pitchFamily="18" charset="0"/>
              <a:cs typeface="Times New Roman" pitchFamily="18" charset="0"/>
            </a:endParaRPr>
          </a:p>
        </p:txBody>
      </p:sp>
      <p:pic>
        <p:nvPicPr>
          <p:cNvPr id="21" name="Resim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69317" y="30357099"/>
            <a:ext cx="3171818" cy="3396084"/>
          </a:xfrm>
          <a:prstGeom prst="rect">
            <a:avLst/>
          </a:prstGeom>
          <a:noFill/>
          <a:extLst>
            <a:ext uri="{909E8E84-426E-40DD-AFC4-6F175D3DCCD1}">
              <a14:hiddenFill xmlns:a14="http://schemas.microsoft.com/office/drawing/2010/main">
                <a:solidFill>
                  <a:srgbClr val="FFFFFF"/>
                </a:solidFill>
              </a14:hiddenFill>
            </a:ext>
          </a:extLst>
        </p:spPr>
      </p:pic>
      <p:sp>
        <p:nvSpPr>
          <p:cNvPr id="22" name="Rectangle 6"/>
          <p:cNvSpPr>
            <a:spLocks noChangeArrowheads="1"/>
          </p:cNvSpPr>
          <p:nvPr/>
        </p:nvSpPr>
        <p:spPr bwMode="auto">
          <a:xfrm>
            <a:off x="674524" y="33818954"/>
            <a:ext cx="11927051" cy="385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572" tIns="38286" rIns="76572" bIns="38286" numCol="1" anchor="ctr" anchorCtr="0" compatLnSpc="1">
            <a:prstTxWarp prst="textNoShape">
              <a:avLst/>
            </a:prstTxWarp>
            <a:spAutoFit/>
          </a:bodyPr>
          <a:lstStyle/>
          <a:p>
            <a:pPr algn="ctr" defTabSz="765719" fontAlgn="base">
              <a:spcBef>
                <a:spcPct val="0"/>
              </a:spcBef>
              <a:spcAft>
                <a:spcPct val="0"/>
              </a:spcAft>
            </a:pPr>
            <a:r>
              <a:rPr lang="tr-TR" sz="2000" dirty="0">
                <a:latin typeface="Times New Roman" pitchFamily="18" charset="0"/>
                <a:cs typeface="Times New Roman" pitchFamily="18" charset="0"/>
              </a:rPr>
              <a:t>Şekil 4: Kümeleme algoritmasını sonuçlar üzerine uygulayan program.</a:t>
            </a:r>
          </a:p>
        </p:txBody>
      </p:sp>
      <p:sp>
        <p:nvSpPr>
          <p:cNvPr id="24" name="Metin Yer Tutucusu 4"/>
          <p:cNvSpPr txBox="1">
            <a:spLocks/>
          </p:cNvSpPr>
          <p:nvPr/>
        </p:nvSpPr>
        <p:spPr>
          <a:xfrm>
            <a:off x="12601575" y="9093766"/>
            <a:ext cx="11991198" cy="4299972"/>
          </a:xfrm>
          <a:prstGeom prst="rect">
            <a:avLst/>
          </a:prstGeom>
        </p:spPr>
        <p:txBody>
          <a:bodyPr vert="horz" lIns="349734" tIns="174868" rIns="349734" bIns="174868" rtlCol="0" anchor="b">
            <a:noAutofit/>
          </a:bodyPr>
          <a:lstStyle>
            <a:lvl1pPr marL="0" indent="0" algn="l" defTabSz="4176431" rtl="0" eaLnBrk="1" latinLnBrk="0" hangingPunct="1">
              <a:spcBef>
                <a:spcPct val="20000"/>
              </a:spcBef>
              <a:buFont typeface="Arial" pitchFamily="34" charset="0"/>
              <a:buNone/>
              <a:defRPr sz="11000" b="1" kern="1200">
                <a:solidFill>
                  <a:schemeClr val="tx1"/>
                </a:solidFill>
                <a:latin typeface="+mn-lt"/>
                <a:ea typeface="+mn-ea"/>
                <a:cs typeface="+mn-cs"/>
              </a:defRPr>
            </a:lvl1pPr>
            <a:lvl2pPr marL="2088215" indent="0" algn="l" defTabSz="4176431" rtl="0" eaLnBrk="1" latinLnBrk="0" hangingPunct="1">
              <a:spcBef>
                <a:spcPct val="20000"/>
              </a:spcBef>
              <a:buFont typeface="Arial" pitchFamily="34" charset="0"/>
              <a:buNone/>
              <a:defRPr sz="9100" b="1" kern="1200">
                <a:solidFill>
                  <a:schemeClr val="tx1"/>
                </a:solidFill>
                <a:latin typeface="+mn-lt"/>
                <a:ea typeface="+mn-ea"/>
                <a:cs typeface="+mn-cs"/>
              </a:defRPr>
            </a:lvl2pPr>
            <a:lvl3pPr marL="4176431" indent="0" algn="l" defTabSz="4176431" rtl="0" eaLnBrk="1" latinLnBrk="0" hangingPunct="1">
              <a:spcBef>
                <a:spcPct val="20000"/>
              </a:spcBef>
              <a:buFont typeface="Arial" pitchFamily="34" charset="0"/>
              <a:buNone/>
              <a:defRPr sz="8200" b="1" kern="1200">
                <a:solidFill>
                  <a:schemeClr val="tx1"/>
                </a:solidFill>
                <a:latin typeface="+mn-lt"/>
                <a:ea typeface="+mn-ea"/>
                <a:cs typeface="+mn-cs"/>
              </a:defRPr>
            </a:lvl3pPr>
            <a:lvl4pPr marL="626464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4pPr>
            <a:lvl5pPr marL="8352861"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5pPr>
            <a:lvl6pPr marL="1044107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6pPr>
            <a:lvl7pPr marL="1252929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7pPr>
            <a:lvl8pPr marL="14617507"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8pPr>
            <a:lvl9pPr marL="1670572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9pPr>
          </a:lstStyle>
          <a:p>
            <a:pPr marL="0" lvl="1" algn="ctr">
              <a:spcAft>
                <a:spcPts val="1675"/>
              </a:spcAft>
            </a:pPr>
            <a:r>
              <a:rPr lang="tr-TR" sz="2500" dirty="0">
                <a:latin typeface="Times New Roman" pitchFamily="18" charset="0"/>
                <a:cs typeface="Times New Roman" pitchFamily="18" charset="0"/>
              </a:rPr>
              <a:t>Oluşabilecek Durumlar</a:t>
            </a:r>
          </a:p>
          <a:p>
            <a:pPr algn="just"/>
            <a:r>
              <a:rPr lang="tr-TR" sz="2000" b="0" dirty="0">
                <a:latin typeface="Times New Roman" pitchFamily="18" charset="0"/>
                <a:cs typeface="Times New Roman" pitchFamily="18" charset="0"/>
              </a:rPr>
              <a:t>Kümeleme sonucunda üç farklı durum oluşabilir. Bu farklı durumlar Şekil 5’te görüldüğü üzere, I numaralı kümenin merkezinin y değeri daha büyük olduğu için yukarı yoğun, II numaralı kümenin merkezinin x değeri daha büyük olduğu için aşağı yoğun, III numaralı kümenin x ve y değerleri birbirine yakın olduğu için iki yönlü bir trafikten söz etmek mümkündür.  </a:t>
            </a:r>
          </a:p>
          <a:p>
            <a:endParaRPr lang="tr-TR" sz="1500" dirty="0">
              <a:latin typeface="Times New Roman" pitchFamily="18" charset="0"/>
              <a:cs typeface="Times New Roman" pitchFamily="18" charset="0"/>
            </a:endParaRPr>
          </a:p>
          <a:p>
            <a:endParaRPr lang="tr-TR" sz="1500" dirty="0">
              <a:latin typeface="Times New Roman" pitchFamily="18" charset="0"/>
              <a:cs typeface="Times New Roman" pitchFamily="18" charset="0"/>
            </a:endParaRPr>
          </a:p>
          <a:p>
            <a:endParaRPr lang="tr-TR" sz="1500" dirty="0">
              <a:latin typeface="Times New Roman" pitchFamily="18" charset="0"/>
              <a:cs typeface="Times New Roman" pitchFamily="18" charset="0"/>
            </a:endParaRPr>
          </a:p>
          <a:p>
            <a:endParaRPr lang="tr-TR" sz="1500" dirty="0">
              <a:latin typeface="Times New Roman" pitchFamily="18" charset="0"/>
              <a:cs typeface="Times New Roman" pitchFamily="18" charset="0"/>
            </a:endParaRPr>
          </a:p>
          <a:p>
            <a:endParaRPr lang="tr-TR" sz="1500" dirty="0">
              <a:latin typeface="Times New Roman" pitchFamily="18" charset="0"/>
              <a:cs typeface="Times New Roman" pitchFamily="18" charset="0"/>
            </a:endParaRPr>
          </a:p>
          <a:p>
            <a:endParaRPr lang="tr-TR" sz="1500" dirty="0">
              <a:latin typeface="Times New Roman" pitchFamily="18" charset="0"/>
              <a:cs typeface="Times New Roman" pitchFamily="18" charset="0"/>
            </a:endParaRPr>
          </a:p>
          <a:p>
            <a:endParaRPr lang="tr-TR" sz="1500" dirty="0">
              <a:latin typeface="Times New Roman" pitchFamily="18" charset="0"/>
              <a:cs typeface="Times New Roman" pitchFamily="18" charset="0"/>
            </a:endParaRPr>
          </a:p>
          <a:p>
            <a:endParaRPr lang="tr-TR" sz="1500" dirty="0">
              <a:latin typeface="Times New Roman" pitchFamily="18" charset="0"/>
              <a:cs typeface="Times New Roman" pitchFamily="18" charset="0"/>
            </a:endParaRPr>
          </a:p>
          <a:p>
            <a:pPr algn="ctr"/>
            <a:r>
              <a:rPr lang="tr-TR" sz="2000" b="0" i="1" dirty="0">
                <a:latin typeface="Times New Roman" pitchFamily="18" charset="0"/>
                <a:cs typeface="Times New Roman" pitchFamily="18" charset="0"/>
              </a:rPr>
              <a:t>Şekil 5</a:t>
            </a:r>
            <a:r>
              <a:rPr lang="tr-TR" sz="2000" b="0" dirty="0">
                <a:latin typeface="Times New Roman" pitchFamily="18" charset="0"/>
                <a:cs typeface="Times New Roman" pitchFamily="18" charset="0"/>
              </a:rPr>
              <a:t>: Kümeleme sonucunda oluşabilecek durumlar.</a:t>
            </a:r>
            <a:endParaRPr lang="tr-TR" sz="2000" b="0" i="1" dirty="0">
              <a:latin typeface="Times New Roman" pitchFamily="18" charset="0"/>
              <a:cs typeface="Times New Roman" pitchFamily="18" charset="0"/>
            </a:endParaRPr>
          </a:p>
          <a:p>
            <a:pPr algn="just"/>
            <a:endParaRPr lang="tr-TR" sz="1500" b="0" dirty="0">
              <a:latin typeface="Times New Roman" pitchFamily="18" charset="0"/>
              <a:cs typeface="Times New Roman" pitchFamily="18" charset="0"/>
            </a:endParaRPr>
          </a:p>
        </p:txBody>
      </p:sp>
      <p:pic>
        <p:nvPicPr>
          <p:cNvPr id="12" name="Picture 2" descr="C:\Users\MFA\Desktop\q.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897997" y="10645793"/>
            <a:ext cx="5044858" cy="1811841"/>
          </a:xfrm>
          <a:prstGeom prst="rect">
            <a:avLst/>
          </a:prstGeom>
          <a:noFill/>
          <a:extLst>
            <a:ext uri="{909E8E84-426E-40DD-AFC4-6F175D3DCCD1}">
              <a14:hiddenFill xmlns:a14="http://schemas.microsoft.com/office/drawing/2010/main">
                <a:solidFill>
                  <a:srgbClr val="FFFFFF"/>
                </a:solidFill>
              </a14:hiddenFill>
            </a:ext>
          </a:extLst>
        </p:spPr>
      </p:pic>
      <p:sp>
        <p:nvSpPr>
          <p:cNvPr id="26" name="Metin Yer Tutucusu 4"/>
          <p:cNvSpPr txBox="1">
            <a:spLocks/>
          </p:cNvSpPr>
          <p:nvPr/>
        </p:nvSpPr>
        <p:spPr>
          <a:xfrm>
            <a:off x="12614027" y="14108574"/>
            <a:ext cx="11991198" cy="1877452"/>
          </a:xfrm>
          <a:prstGeom prst="rect">
            <a:avLst/>
          </a:prstGeom>
        </p:spPr>
        <p:txBody>
          <a:bodyPr vert="horz" lIns="349734" tIns="174868" rIns="349734" bIns="174868" rtlCol="0" anchor="b">
            <a:noAutofit/>
          </a:bodyPr>
          <a:lstStyle>
            <a:lvl1pPr marL="0" indent="0" algn="l" defTabSz="4176431" rtl="0" eaLnBrk="1" latinLnBrk="0" hangingPunct="1">
              <a:spcBef>
                <a:spcPct val="20000"/>
              </a:spcBef>
              <a:buFont typeface="Arial" pitchFamily="34" charset="0"/>
              <a:buNone/>
              <a:defRPr sz="11000" b="1" kern="1200">
                <a:solidFill>
                  <a:schemeClr val="tx1"/>
                </a:solidFill>
                <a:latin typeface="+mn-lt"/>
                <a:ea typeface="+mn-ea"/>
                <a:cs typeface="+mn-cs"/>
              </a:defRPr>
            </a:lvl1pPr>
            <a:lvl2pPr marL="2088215" indent="0" algn="l" defTabSz="4176431" rtl="0" eaLnBrk="1" latinLnBrk="0" hangingPunct="1">
              <a:spcBef>
                <a:spcPct val="20000"/>
              </a:spcBef>
              <a:buFont typeface="Arial" pitchFamily="34" charset="0"/>
              <a:buNone/>
              <a:defRPr sz="9100" b="1" kern="1200">
                <a:solidFill>
                  <a:schemeClr val="tx1"/>
                </a:solidFill>
                <a:latin typeface="+mn-lt"/>
                <a:ea typeface="+mn-ea"/>
                <a:cs typeface="+mn-cs"/>
              </a:defRPr>
            </a:lvl2pPr>
            <a:lvl3pPr marL="4176431" indent="0" algn="l" defTabSz="4176431" rtl="0" eaLnBrk="1" latinLnBrk="0" hangingPunct="1">
              <a:spcBef>
                <a:spcPct val="20000"/>
              </a:spcBef>
              <a:buFont typeface="Arial" pitchFamily="34" charset="0"/>
              <a:buNone/>
              <a:defRPr sz="8200" b="1" kern="1200">
                <a:solidFill>
                  <a:schemeClr val="tx1"/>
                </a:solidFill>
                <a:latin typeface="+mn-lt"/>
                <a:ea typeface="+mn-ea"/>
                <a:cs typeface="+mn-cs"/>
              </a:defRPr>
            </a:lvl3pPr>
            <a:lvl4pPr marL="626464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4pPr>
            <a:lvl5pPr marL="8352861"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5pPr>
            <a:lvl6pPr marL="1044107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6pPr>
            <a:lvl7pPr marL="1252929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7pPr>
            <a:lvl8pPr marL="14617507"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8pPr>
            <a:lvl9pPr marL="1670572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9pPr>
          </a:lstStyle>
          <a:p>
            <a:pPr marL="1330" lvl="1" algn="ctr">
              <a:spcBef>
                <a:spcPts val="0"/>
              </a:spcBef>
              <a:spcAft>
                <a:spcPts val="1675"/>
              </a:spcAft>
            </a:pPr>
            <a:r>
              <a:rPr lang="tr-TR" sz="2500" dirty="0">
                <a:latin typeface="Times New Roman" pitchFamily="18" charset="0"/>
                <a:cs typeface="Times New Roman" pitchFamily="18" charset="0"/>
              </a:rPr>
              <a:t>Bir Okul Örneği</a:t>
            </a:r>
          </a:p>
          <a:p>
            <a:pPr algn="just"/>
            <a:r>
              <a:rPr lang="tr-TR" sz="2000" b="0" dirty="0">
                <a:latin typeface="Times New Roman" pitchFamily="18" charset="0"/>
                <a:cs typeface="Times New Roman" pitchFamily="18" charset="0"/>
              </a:rPr>
              <a:t>Simülatör üzerinde bir okul örneği senaryosu uygulanmış ve sonuçları kaydedilmiştir. Okul sabah saat 9:00’da başlayıp 15:00’da bittiği ve öğlen arasının 12:00 ile 13:00 arası olduğu varsayılmıştır. Simülatöre Çizelge 2’deki gibi trafik türleri ve yolcu dağılımları girilmiştir. </a:t>
            </a:r>
          </a:p>
          <a:p>
            <a:pPr algn="just"/>
            <a:endParaRPr lang="tr-TR" sz="1500" b="0" dirty="0">
              <a:latin typeface="Times New Roman" pitchFamily="18" charset="0"/>
              <a:cs typeface="Times New Roman" pitchFamily="18" charset="0"/>
            </a:endParaRPr>
          </a:p>
          <a:p>
            <a:pPr algn="ctr"/>
            <a:r>
              <a:rPr lang="tr-TR" sz="2000" b="0" i="1" dirty="0">
                <a:latin typeface="Times New Roman" pitchFamily="18" charset="0"/>
                <a:cs typeface="Times New Roman" pitchFamily="18" charset="0"/>
              </a:rPr>
              <a:t>Çizelge 2</a:t>
            </a:r>
            <a:r>
              <a:rPr lang="tr-TR" sz="2000" b="0" dirty="0">
                <a:latin typeface="Times New Roman" pitchFamily="18" charset="0"/>
                <a:cs typeface="Times New Roman" pitchFamily="18" charset="0"/>
              </a:rPr>
              <a:t>: Saat dilimlerine göre trafik türleri ve yolcu dağılımları</a:t>
            </a:r>
          </a:p>
        </p:txBody>
      </p:sp>
      <p:graphicFrame>
        <p:nvGraphicFramePr>
          <p:cNvPr id="15" name="Tablo 14"/>
          <p:cNvGraphicFramePr>
            <a:graphicFrameLocks noGrp="1"/>
          </p:cNvGraphicFramePr>
          <p:nvPr>
            <p:extLst>
              <p:ext uri="{D42A27DB-BD31-4B8C-83A1-F6EECF244321}">
                <p14:modId xmlns:p14="http://schemas.microsoft.com/office/powerpoint/2010/main" val="2892168135"/>
              </p:ext>
            </p:extLst>
          </p:nvPr>
        </p:nvGraphicFramePr>
        <p:xfrm>
          <a:off x="13623004" y="16081226"/>
          <a:ext cx="9707762" cy="3505200"/>
        </p:xfrm>
        <a:graphic>
          <a:graphicData uri="http://schemas.openxmlformats.org/drawingml/2006/table">
            <a:tbl>
              <a:tblPr firstRow="1" firstCol="1" bandRow="1">
                <a:tableStyleId>{5C22544A-7EE6-4342-B048-85BDC9FD1C3A}</a:tableStyleId>
              </a:tblPr>
              <a:tblGrid>
                <a:gridCol w="2516827"/>
                <a:gridCol w="3145164"/>
                <a:gridCol w="4045771"/>
              </a:tblGrid>
              <a:tr h="265327">
                <a:tc>
                  <a:txBody>
                    <a:bodyPr/>
                    <a:lstStyle/>
                    <a:p>
                      <a:pPr algn="ctr">
                        <a:lnSpc>
                          <a:spcPct val="115000"/>
                        </a:lnSpc>
                        <a:spcAft>
                          <a:spcPts val="0"/>
                        </a:spcAft>
                      </a:pPr>
                      <a:r>
                        <a:rPr lang="tr-TR" sz="2000" dirty="0">
                          <a:effectLst/>
                          <a:latin typeface="Times New Roman" pitchFamily="18" charset="0"/>
                          <a:cs typeface="Times New Roman" pitchFamily="18" charset="0"/>
                        </a:rPr>
                        <a:t>Saat Dilimi</a:t>
                      </a:r>
                      <a:endParaRPr lang="tr-TR" sz="2000" dirty="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a:effectLst/>
                          <a:latin typeface="Times New Roman" pitchFamily="18" charset="0"/>
                          <a:cs typeface="Times New Roman" pitchFamily="18" charset="0"/>
                        </a:rPr>
                        <a:t>Trafik Türü</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a:effectLst/>
                          <a:latin typeface="Times New Roman" pitchFamily="18" charset="0"/>
                          <a:cs typeface="Times New Roman" pitchFamily="18" charset="0"/>
                        </a:rPr>
                        <a:t>Dağılımdaki Yolcu Sayısı</a:t>
                      </a:r>
                      <a:endParaRPr lang="tr-TR" sz="2000">
                        <a:effectLst/>
                        <a:latin typeface="Times New Roman" pitchFamily="18" charset="0"/>
                        <a:ea typeface="Calibri"/>
                        <a:cs typeface="Times New Roman" pitchFamily="18" charset="0"/>
                      </a:endParaRPr>
                    </a:p>
                  </a:txBody>
                  <a:tcPr marL="0" marR="0" marT="0" marB="0"/>
                </a:tc>
              </a:tr>
              <a:tr h="265327">
                <a:tc>
                  <a:txBody>
                    <a:bodyPr/>
                    <a:lstStyle/>
                    <a:p>
                      <a:pPr algn="ctr">
                        <a:lnSpc>
                          <a:spcPct val="115000"/>
                        </a:lnSpc>
                        <a:spcAft>
                          <a:spcPts val="0"/>
                        </a:spcAft>
                      </a:pPr>
                      <a:r>
                        <a:rPr lang="tr-TR" sz="2000">
                          <a:effectLst/>
                          <a:latin typeface="Times New Roman" pitchFamily="18" charset="0"/>
                          <a:cs typeface="Times New Roman" pitchFamily="18" charset="0"/>
                        </a:rPr>
                        <a:t>8:00 – 9:00</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a:effectLst/>
                          <a:latin typeface="Times New Roman" pitchFamily="18" charset="0"/>
                          <a:cs typeface="Times New Roman" pitchFamily="18" charset="0"/>
                        </a:rPr>
                        <a:t>Yukarı Yoğun</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dirty="0">
                          <a:effectLst/>
                          <a:latin typeface="Times New Roman" pitchFamily="18" charset="0"/>
                          <a:cs typeface="Times New Roman" pitchFamily="18" charset="0"/>
                        </a:rPr>
                        <a:t>20</a:t>
                      </a:r>
                      <a:endParaRPr lang="tr-TR" sz="2000" dirty="0">
                        <a:effectLst/>
                        <a:latin typeface="Times New Roman" pitchFamily="18" charset="0"/>
                        <a:ea typeface="Calibri"/>
                        <a:cs typeface="Times New Roman" pitchFamily="18" charset="0"/>
                      </a:endParaRPr>
                    </a:p>
                  </a:txBody>
                  <a:tcPr marL="0" marR="0" marT="0" marB="0"/>
                </a:tc>
              </a:tr>
              <a:tr h="265327">
                <a:tc>
                  <a:txBody>
                    <a:bodyPr/>
                    <a:lstStyle/>
                    <a:p>
                      <a:pPr algn="ctr">
                        <a:lnSpc>
                          <a:spcPct val="115000"/>
                        </a:lnSpc>
                        <a:spcAft>
                          <a:spcPts val="0"/>
                        </a:spcAft>
                      </a:pPr>
                      <a:r>
                        <a:rPr lang="tr-TR" sz="2000">
                          <a:effectLst/>
                          <a:latin typeface="Times New Roman" pitchFamily="18" charset="0"/>
                          <a:cs typeface="Times New Roman" pitchFamily="18" charset="0"/>
                        </a:rPr>
                        <a:t>9:00 – 10:00</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dirty="0">
                          <a:effectLst/>
                          <a:latin typeface="Times New Roman" pitchFamily="18" charset="0"/>
                          <a:cs typeface="Times New Roman" pitchFamily="18" charset="0"/>
                        </a:rPr>
                        <a:t>Yukarı Yoğun</a:t>
                      </a:r>
                      <a:endParaRPr lang="tr-TR" sz="2000" dirty="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a:effectLst/>
                          <a:latin typeface="Times New Roman" pitchFamily="18" charset="0"/>
                          <a:cs typeface="Times New Roman" pitchFamily="18" charset="0"/>
                        </a:rPr>
                        <a:t>1</a:t>
                      </a:r>
                      <a:endParaRPr lang="tr-TR" sz="2000">
                        <a:effectLst/>
                        <a:latin typeface="Times New Roman" pitchFamily="18" charset="0"/>
                        <a:ea typeface="Calibri"/>
                        <a:cs typeface="Times New Roman" pitchFamily="18" charset="0"/>
                      </a:endParaRPr>
                    </a:p>
                  </a:txBody>
                  <a:tcPr marL="0" marR="0" marT="0" marB="0"/>
                </a:tc>
              </a:tr>
              <a:tr h="265327">
                <a:tc>
                  <a:txBody>
                    <a:bodyPr/>
                    <a:lstStyle/>
                    <a:p>
                      <a:pPr algn="ctr">
                        <a:lnSpc>
                          <a:spcPct val="115000"/>
                        </a:lnSpc>
                        <a:spcAft>
                          <a:spcPts val="0"/>
                        </a:spcAft>
                      </a:pPr>
                      <a:r>
                        <a:rPr lang="tr-TR" sz="2000">
                          <a:effectLst/>
                          <a:latin typeface="Times New Roman" pitchFamily="18" charset="0"/>
                          <a:cs typeface="Times New Roman" pitchFamily="18" charset="0"/>
                        </a:rPr>
                        <a:t>10:00 – 11:00</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a:effectLst/>
                          <a:latin typeface="Times New Roman" pitchFamily="18" charset="0"/>
                          <a:cs typeface="Times New Roman" pitchFamily="18" charset="0"/>
                        </a:rPr>
                        <a:t>Yok</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a:effectLst/>
                          <a:latin typeface="Times New Roman" pitchFamily="18" charset="0"/>
                          <a:cs typeface="Times New Roman" pitchFamily="18" charset="0"/>
                        </a:rPr>
                        <a:t>-</a:t>
                      </a:r>
                      <a:endParaRPr lang="tr-TR" sz="2000">
                        <a:effectLst/>
                        <a:latin typeface="Times New Roman" pitchFamily="18" charset="0"/>
                        <a:ea typeface="Calibri"/>
                        <a:cs typeface="Times New Roman" pitchFamily="18" charset="0"/>
                      </a:endParaRPr>
                    </a:p>
                  </a:txBody>
                  <a:tcPr marL="0" marR="0" marT="0" marB="0"/>
                </a:tc>
              </a:tr>
              <a:tr h="265327">
                <a:tc>
                  <a:txBody>
                    <a:bodyPr/>
                    <a:lstStyle/>
                    <a:p>
                      <a:pPr algn="ctr">
                        <a:lnSpc>
                          <a:spcPct val="115000"/>
                        </a:lnSpc>
                        <a:spcAft>
                          <a:spcPts val="0"/>
                        </a:spcAft>
                      </a:pPr>
                      <a:r>
                        <a:rPr lang="tr-TR" sz="2000">
                          <a:effectLst/>
                          <a:latin typeface="Times New Roman" pitchFamily="18" charset="0"/>
                          <a:cs typeface="Times New Roman" pitchFamily="18" charset="0"/>
                        </a:rPr>
                        <a:t>11:00 – 12:00</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dirty="0">
                          <a:effectLst/>
                          <a:latin typeface="Times New Roman" pitchFamily="18" charset="0"/>
                          <a:cs typeface="Times New Roman" pitchFamily="18" charset="0"/>
                        </a:rPr>
                        <a:t>Yok</a:t>
                      </a:r>
                      <a:endParaRPr lang="tr-TR" sz="2000" dirty="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dirty="0">
                          <a:effectLst/>
                          <a:latin typeface="Times New Roman" pitchFamily="18" charset="0"/>
                          <a:cs typeface="Times New Roman" pitchFamily="18" charset="0"/>
                        </a:rPr>
                        <a:t>-</a:t>
                      </a:r>
                      <a:endParaRPr lang="tr-TR" sz="2000" dirty="0">
                        <a:effectLst/>
                        <a:latin typeface="Times New Roman" pitchFamily="18" charset="0"/>
                        <a:ea typeface="Calibri"/>
                        <a:cs typeface="Times New Roman" pitchFamily="18" charset="0"/>
                      </a:endParaRPr>
                    </a:p>
                  </a:txBody>
                  <a:tcPr marL="0" marR="0" marT="0" marB="0"/>
                </a:tc>
              </a:tr>
              <a:tr h="265327">
                <a:tc>
                  <a:txBody>
                    <a:bodyPr/>
                    <a:lstStyle/>
                    <a:p>
                      <a:pPr algn="ctr">
                        <a:lnSpc>
                          <a:spcPct val="115000"/>
                        </a:lnSpc>
                        <a:spcAft>
                          <a:spcPts val="0"/>
                        </a:spcAft>
                      </a:pPr>
                      <a:r>
                        <a:rPr lang="tr-TR" sz="2000">
                          <a:effectLst/>
                          <a:latin typeface="Times New Roman" pitchFamily="18" charset="0"/>
                          <a:cs typeface="Times New Roman" pitchFamily="18" charset="0"/>
                        </a:rPr>
                        <a:t>12:00 – 13:00</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a:effectLst/>
                          <a:latin typeface="Times New Roman" pitchFamily="18" charset="0"/>
                          <a:cs typeface="Times New Roman" pitchFamily="18" charset="0"/>
                        </a:rPr>
                        <a:t>İki Yönlü Trafik</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dirty="0">
                          <a:effectLst/>
                          <a:latin typeface="Times New Roman" pitchFamily="18" charset="0"/>
                          <a:cs typeface="Times New Roman" pitchFamily="18" charset="0"/>
                        </a:rPr>
                        <a:t>12</a:t>
                      </a:r>
                      <a:endParaRPr lang="tr-TR" sz="2000" dirty="0">
                        <a:effectLst/>
                        <a:latin typeface="Times New Roman" pitchFamily="18" charset="0"/>
                        <a:ea typeface="Calibri"/>
                        <a:cs typeface="Times New Roman" pitchFamily="18" charset="0"/>
                      </a:endParaRPr>
                    </a:p>
                  </a:txBody>
                  <a:tcPr marL="0" marR="0" marT="0" marB="0"/>
                </a:tc>
              </a:tr>
              <a:tr h="265327">
                <a:tc>
                  <a:txBody>
                    <a:bodyPr/>
                    <a:lstStyle/>
                    <a:p>
                      <a:pPr algn="ctr">
                        <a:lnSpc>
                          <a:spcPct val="115000"/>
                        </a:lnSpc>
                        <a:spcAft>
                          <a:spcPts val="0"/>
                        </a:spcAft>
                      </a:pPr>
                      <a:r>
                        <a:rPr lang="tr-TR" sz="2000">
                          <a:effectLst/>
                          <a:latin typeface="Times New Roman" pitchFamily="18" charset="0"/>
                          <a:cs typeface="Times New Roman" pitchFamily="18" charset="0"/>
                        </a:rPr>
                        <a:t>13:00 – 14:00</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dirty="0">
                          <a:effectLst/>
                          <a:latin typeface="Times New Roman" pitchFamily="18" charset="0"/>
                          <a:cs typeface="Times New Roman" pitchFamily="18" charset="0"/>
                        </a:rPr>
                        <a:t>Yok</a:t>
                      </a:r>
                      <a:endParaRPr lang="tr-TR" sz="2000" dirty="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a:effectLst/>
                          <a:latin typeface="Times New Roman" pitchFamily="18" charset="0"/>
                          <a:cs typeface="Times New Roman" pitchFamily="18" charset="0"/>
                        </a:rPr>
                        <a:t>-</a:t>
                      </a:r>
                      <a:endParaRPr lang="tr-TR" sz="2000">
                        <a:effectLst/>
                        <a:latin typeface="Times New Roman" pitchFamily="18" charset="0"/>
                        <a:ea typeface="Calibri"/>
                        <a:cs typeface="Times New Roman" pitchFamily="18" charset="0"/>
                      </a:endParaRPr>
                    </a:p>
                  </a:txBody>
                  <a:tcPr marL="0" marR="0" marT="0" marB="0"/>
                </a:tc>
              </a:tr>
              <a:tr h="265327">
                <a:tc>
                  <a:txBody>
                    <a:bodyPr/>
                    <a:lstStyle/>
                    <a:p>
                      <a:pPr algn="ctr">
                        <a:lnSpc>
                          <a:spcPct val="115000"/>
                        </a:lnSpc>
                        <a:spcAft>
                          <a:spcPts val="0"/>
                        </a:spcAft>
                      </a:pPr>
                      <a:r>
                        <a:rPr lang="tr-TR" sz="2000">
                          <a:effectLst/>
                          <a:latin typeface="Times New Roman" pitchFamily="18" charset="0"/>
                          <a:cs typeface="Times New Roman" pitchFamily="18" charset="0"/>
                        </a:rPr>
                        <a:t>14:00 – 15:00</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a:effectLst/>
                          <a:latin typeface="Times New Roman" pitchFamily="18" charset="0"/>
                          <a:cs typeface="Times New Roman" pitchFamily="18" charset="0"/>
                        </a:rPr>
                        <a:t>Yok</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a:effectLst/>
                          <a:latin typeface="Times New Roman" pitchFamily="18" charset="0"/>
                          <a:cs typeface="Times New Roman" pitchFamily="18" charset="0"/>
                        </a:rPr>
                        <a:t>-</a:t>
                      </a:r>
                      <a:endParaRPr lang="tr-TR" sz="2000">
                        <a:effectLst/>
                        <a:latin typeface="Times New Roman" pitchFamily="18" charset="0"/>
                        <a:ea typeface="Calibri"/>
                        <a:cs typeface="Times New Roman" pitchFamily="18" charset="0"/>
                      </a:endParaRPr>
                    </a:p>
                  </a:txBody>
                  <a:tcPr marL="0" marR="0" marT="0" marB="0"/>
                </a:tc>
              </a:tr>
              <a:tr h="265327">
                <a:tc>
                  <a:txBody>
                    <a:bodyPr/>
                    <a:lstStyle/>
                    <a:p>
                      <a:pPr algn="ctr">
                        <a:lnSpc>
                          <a:spcPct val="115000"/>
                        </a:lnSpc>
                        <a:spcAft>
                          <a:spcPts val="0"/>
                        </a:spcAft>
                      </a:pPr>
                      <a:r>
                        <a:rPr lang="tr-TR" sz="2000">
                          <a:effectLst/>
                          <a:latin typeface="Times New Roman" pitchFamily="18" charset="0"/>
                          <a:cs typeface="Times New Roman" pitchFamily="18" charset="0"/>
                        </a:rPr>
                        <a:t>15:00 – 16:00</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a:effectLst/>
                          <a:latin typeface="Times New Roman" pitchFamily="18" charset="0"/>
                          <a:cs typeface="Times New Roman" pitchFamily="18" charset="0"/>
                        </a:rPr>
                        <a:t>Aşağı Yoğun</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a:effectLst/>
                          <a:latin typeface="Times New Roman" pitchFamily="18" charset="0"/>
                          <a:cs typeface="Times New Roman" pitchFamily="18" charset="0"/>
                        </a:rPr>
                        <a:t>20</a:t>
                      </a:r>
                      <a:endParaRPr lang="tr-TR" sz="2000">
                        <a:effectLst/>
                        <a:latin typeface="Times New Roman" pitchFamily="18" charset="0"/>
                        <a:ea typeface="Calibri"/>
                        <a:cs typeface="Times New Roman" pitchFamily="18" charset="0"/>
                      </a:endParaRPr>
                    </a:p>
                  </a:txBody>
                  <a:tcPr marL="0" marR="0" marT="0" marB="0"/>
                </a:tc>
              </a:tr>
              <a:tr h="265327">
                <a:tc>
                  <a:txBody>
                    <a:bodyPr/>
                    <a:lstStyle/>
                    <a:p>
                      <a:pPr algn="ctr">
                        <a:lnSpc>
                          <a:spcPct val="115000"/>
                        </a:lnSpc>
                        <a:spcAft>
                          <a:spcPts val="0"/>
                        </a:spcAft>
                      </a:pPr>
                      <a:r>
                        <a:rPr lang="tr-TR" sz="2000" dirty="0">
                          <a:effectLst/>
                          <a:latin typeface="Times New Roman" pitchFamily="18" charset="0"/>
                          <a:cs typeface="Times New Roman" pitchFamily="18" charset="0"/>
                        </a:rPr>
                        <a:t>16:00 – 17:00</a:t>
                      </a:r>
                      <a:endParaRPr lang="tr-TR" sz="2000" dirty="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dirty="0">
                          <a:effectLst/>
                          <a:latin typeface="Times New Roman" pitchFamily="18" charset="0"/>
                          <a:cs typeface="Times New Roman" pitchFamily="18" charset="0"/>
                        </a:rPr>
                        <a:t>Aşağı Yoğun</a:t>
                      </a:r>
                      <a:endParaRPr lang="tr-TR" sz="2000" dirty="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dirty="0">
                          <a:effectLst/>
                          <a:latin typeface="Times New Roman" pitchFamily="18" charset="0"/>
                          <a:cs typeface="Times New Roman" pitchFamily="18" charset="0"/>
                        </a:rPr>
                        <a:t>1</a:t>
                      </a:r>
                      <a:endParaRPr lang="tr-TR" sz="2000" dirty="0">
                        <a:effectLst/>
                        <a:latin typeface="Times New Roman" pitchFamily="18" charset="0"/>
                        <a:ea typeface="Calibri"/>
                        <a:cs typeface="Times New Roman" pitchFamily="18" charset="0"/>
                      </a:endParaRPr>
                    </a:p>
                  </a:txBody>
                  <a:tcPr marL="0" marR="0" marT="0" marB="0"/>
                </a:tc>
              </a:tr>
            </a:tbl>
          </a:graphicData>
        </a:graphic>
      </p:graphicFrame>
      <p:pic>
        <p:nvPicPr>
          <p:cNvPr id="25" name="Picture 4" descr="C:\Users\MFA\Desktop\e.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6812630" y="19682816"/>
            <a:ext cx="3215592" cy="2296027"/>
          </a:xfrm>
          <a:prstGeom prst="rect">
            <a:avLst/>
          </a:prstGeom>
          <a:noFill/>
          <a:extLst>
            <a:ext uri="{909E8E84-426E-40DD-AFC4-6F175D3DCCD1}">
              <a14:hiddenFill xmlns:a14="http://schemas.microsoft.com/office/drawing/2010/main">
                <a:solidFill>
                  <a:srgbClr val="FFFFFF"/>
                </a:solidFill>
              </a14:hiddenFill>
            </a:ext>
          </a:extLst>
        </p:spPr>
      </p:pic>
      <p:sp>
        <p:nvSpPr>
          <p:cNvPr id="32" name="Metin Yer Tutucusu 4"/>
          <p:cNvSpPr txBox="1">
            <a:spLocks/>
          </p:cNvSpPr>
          <p:nvPr/>
        </p:nvSpPr>
        <p:spPr>
          <a:xfrm>
            <a:off x="12632183" y="22276263"/>
            <a:ext cx="11991198" cy="406507"/>
          </a:xfrm>
          <a:prstGeom prst="rect">
            <a:avLst/>
          </a:prstGeom>
        </p:spPr>
        <p:txBody>
          <a:bodyPr vert="horz" lIns="349734" tIns="174868" rIns="349734" bIns="174868" rtlCol="0" anchor="b">
            <a:noAutofit/>
          </a:bodyPr>
          <a:lstStyle>
            <a:lvl1pPr marL="0" indent="0" algn="l" defTabSz="4176431" rtl="0" eaLnBrk="1" latinLnBrk="0" hangingPunct="1">
              <a:spcBef>
                <a:spcPct val="20000"/>
              </a:spcBef>
              <a:buFont typeface="Arial" pitchFamily="34" charset="0"/>
              <a:buNone/>
              <a:defRPr sz="11000" b="1" kern="1200">
                <a:solidFill>
                  <a:schemeClr val="tx1"/>
                </a:solidFill>
                <a:latin typeface="+mn-lt"/>
                <a:ea typeface="+mn-ea"/>
                <a:cs typeface="+mn-cs"/>
              </a:defRPr>
            </a:lvl1pPr>
            <a:lvl2pPr marL="2088215" indent="0" algn="l" defTabSz="4176431" rtl="0" eaLnBrk="1" latinLnBrk="0" hangingPunct="1">
              <a:spcBef>
                <a:spcPct val="20000"/>
              </a:spcBef>
              <a:buFont typeface="Arial" pitchFamily="34" charset="0"/>
              <a:buNone/>
              <a:defRPr sz="9100" b="1" kern="1200">
                <a:solidFill>
                  <a:schemeClr val="tx1"/>
                </a:solidFill>
                <a:latin typeface="+mn-lt"/>
                <a:ea typeface="+mn-ea"/>
                <a:cs typeface="+mn-cs"/>
              </a:defRPr>
            </a:lvl2pPr>
            <a:lvl3pPr marL="4176431" indent="0" algn="l" defTabSz="4176431" rtl="0" eaLnBrk="1" latinLnBrk="0" hangingPunct="1">
              <a:spcBef>
                <a:spcPct val="20000"/>
              </a:spcBef>
              <a:buFont typeface="Arial" pitchFamily="34" charset="0"/>
              <a:buNone/>
              <a:defRPr sz="8200" b="1" kern="1200">
                <a:solidFill>
                  <a:schemeClr val="tx1"/>
                </a:solidFill>
                <a:latin typeface="+mn-lt"/>
                <a:ea typeface="+mn-ea"/>
                <a:cs typeface="+mn-cs"/>
              </a:defRPr>
            </a:lvl3pPr>
            <a:lvl4pPr marL="626464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4pPr>
            <a:lvl5pPr marL="8352861"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5pPr>
            <a:lvl6pPr marL="1044107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6pPr>
            <a:lvl7pPr marL="1252929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7pPr>
            <a:lvl8pPr marL="14617507"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8pPr>
            <a:lvl9pPr marL="1670572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9pPr>
          </a:lstStyle>
          <a:p>
            <a:pPr algn="ctr"/>
            <a:r>
              <a:rPr lang="tr-TR" sz="2000" b="0" i="1" dirty="0">
                <a:latin typeface="Times New Roman" pitchFamily="18" charset="0"/>
                <a:cs typeface="Times New Roman" pitchFamily="18" charset="0"/>
              </a:rPr>
              <a:t>Şekil 6</a:t>
            </a:r>
            <a:r>
              <a:rPr lang="tr-TR" sz="2000" b="0" dirty="0">
                <a:latin typeface="Times New Roman" pitchFamily="18" charset="0"/>
                <a:cs typeface="Times New Roman" pitchFamily="18" charset="0"/>
              </a:rPr>
              <a:t>: Okulun asansör trafiği için kümeleme sonucu</a:t>
            </a:r>
            <a:endParaRPr lang="tr-TR" sz="2000" b="0" i="1" dirty="0">
              <a:latin typeface="Times New Roman" pitchFamily="18" charset="0"/>
              <a:cs typeface="Times New Roman" pitchFamily="18" charset="0"/>
            </a:endParaRPr>
          </a:p>
        </p:txBody>
      </p:sp>
      <p:sp>
        <p:nvSpPr>
          <p:cNvPr id="33" name="Metin Yer Tutucusu 4"/>
          <p:cNvSpPr txBox="1">
            <a:spLocks/>
          </p:cNvSpPr>
          <p:nvPr/>
        </p:nvSpPr>
        <p:spPr>
          <a:xfrm>
            <a:off x="12601575" y="22835959"/>
            <a:ext cx="11991199" cy="1358979"/>
          </a:xfrm>
          <a:prstGeom prst="rect">
            <a:avLst/>
          </a:prstGeom>
        </p:spPr>
        <p:txBody>
          <a:bodyPr vert="horz" lIns="349734" tIns="174868" rIns="349734" bIns="174868" rtlCol="0" anchor="b">
            <a:noAutofit/>
          </a:bodyPr>
          <a:lstStyle>
            <a:lvl1pPr marL="0" indent="0" algn="l" defTabSz="4176431" rtl="0" eaLnBrk="1" latinLnBrk="0" hangingPunct="1">
              <a:spcBef>
                <a:spcPct val="20000"/>
              </a:spcBef>
              <a:buFont typeface="Arial" pitchFamily="34" charset="0"/>
              <a:buNone/>
              <a:defRPr sz="11000" b="1" kern="1200">
                <a:solidFill>
                  <a:schemeClr val="tx1"/>
                </a:solidFill>
                <a:latin typeface="+mn-lt"/>
                <a:ea typeface="+mn-ea"/>
                <a:cs typeface="+mn-cs"/>
              </a:defRPr>
            </a:lvl1pPr>
            <a:lvl2pPr marL="2088215" indent="0" algn="l" defTabSz="4176431" rtl="0" eaLnBrk="1" latinLnBrk="0" hangingPunct="1">
              <a:spcBef>
                <a:spcPct val="20000"/>
              </a:spcBef>
              <a:buFont typeface="Arial" pitchFamily="34" charset="0"/>
              <a:buNone/>
              <a:defRPr sz="9100" b="1" kern="1200">
                <a:solidFill>
                  <a:schemeClr val="tx1"/>
                </a:solidFill>
                <a:latin typeface="+mn-lt"/>
                <a:ea typeface="+mn-ea"/>
                <a:cs typeface="+mn-cs"/>
              </a:defRPr>
            </a:lvl2pPr>
            <a:lvl3pPr marL="4176431" indent="0" algn="l" defTabSz="4176431" rtl="0" eaLnBrk="1" latinLnBrk="0" hangingPunct="1">
              <a:spcBef>
                <a:spcPct val="20000"/>
              </a:spcBef>
              <a:buFont typeface="Arial" pitchFamily="34" charset="0"/>
              <a:buNone/>
              <a:defRPr sz="8200" b="1" kern="1200">
                <a:solidFill>
                  <a:schemeClr val="tx1"/>
                </a:solidFill>
                <a:latin typeface="+mn-lt"/>
                <a:ea typeface="+mn-ea"/>
                <a:cs typeface="+mn-cs"/>
              </a:defRPr>
            </a:lvl3pPr>
            <a:lvl4pPr marL="626464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4pPr>
            <a:lvl5pPr marL="8352861"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5pPr>
            <a:lvl6pPr marL="1044107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6pPr>
            <a:lvl7pPr marL="1252929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7pPr>
            <a:lvl8pPr marL="14617507"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8pPr>
            <a:lvl9pPr marL="1670572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9pPr>
          </a:lstStyle>
          <a:p>
            <a:pPr algn="just"/>
            <a:r>
              <a:rPr lang="tr-TR" sz="2000" b="0" dirty="0">
                <a:latin typeface="Times New Roman" pitchFamily="18" charset="0"/>
                <a:cs typeface="Times New Roman" pitchFamily="18" charset="0"/>
              </a:rPr>
              <a:t>Şekil 6’daki grafikten görüldüğü üzere beklenildiği gibi ve bariz bir şekilde 3 farklı küme oluşmuş ve bu kümelerden I numaralı küme yukarı yoğun trafiği, II numaralı küme iki yönlü trafiği ve III numaralı küme ise aşağı yoğun trafiği işaret etmektedir.</a:t>
            </a:r>
          </a:p>
        </p:txBody>
      </p:sp>
      <p:sp>
        <p:nvSpPr>
          <p:cNvPr id="34" name="Metin Yer Tutucusu 4"/>
          <p:cNvSpPr txBox="1">
            <a:spLocks/>
          </p:cNvSpPr>
          <p:nvPr/>
        </p:nvSpPr>
        <p:spPr>
          <a:xfrm>
            <a:off x="12578604" y="24266945"/>
            <a:ext cx="11991198" cy="2473785"/>
          </a:xfrm>
          <a:prstGeom prst="rect">
            <a:avLst/>
          </a:prstGeom>
        </p:spPr>
        <p:txBody>
          <a:bodyPr vert="horz" lIns="349734" tIns="174868" rIns="349734" bIns="174868" rtlCol="0" anchor="b">
            <a:noAutofit/>
          </a:bodyPr>
          <a:lstStyle>
            <a:lvl1pPr marL="0" indent="0" algn="l" defTabSz="4176431" rtl="0" eaLnBrk="1" latinLnBrk="0" hangingPunct="1">
              <a:spcBef>
                <a:spcPct val="20000"/>
              </a:spcBef>
              <a:buFont typeface="Arial" pitchFamily="34" charset="0"/>
              <a:buNone/>
              <a:defRPr sz="11000" b="1" kern="1200">
                <a:solidFill>
                  <a:schemeClr val="tx1"/>
                </a:solidFill>
                <a:latin typeface="+mn-lt"/>
                <a:ea typeface="+mn-ea"/>
                <a:cs typeface="+mn-cs"/>
              </a:defRPr>
            </a:lvl1pPr>
            <a:lvl2pPr marL="2088215" indent="0" algn="l" defTabSz="4176431" rtl="0" eaLnBrk="1" latinLnBrk="0" hangingPunct="1">
              <a:spcBef>
                <a:spcPct val="20000"/>
              </a:spcBef>
              <a:buFont typeface="Arial" pitchFamily="34" charset="0"/>
              <a:buNone/>
              <a:defRPr sz="9100" b="1" kern="1200">
                <a:solidFill>
                  <a:schemeClr val="tx1"/>
                </a:solidFill>
                <a:latin typeface="+mn-lt"/>
                <a:ea typeface="+mn-ea"/>
                <a:cs typeface="+mn-cs"/>
              </a:defRPr>
            </a:lvl2pPr>
            <a:lvl3pPr marL="4176431" indent="0" algn="l" defTabSz="4176431" rtl="0" eaLnBrk="1" latinLnBrk="0" hangingPunct="1">
              <a:spcBef>
                <a:spcPct val="20000"/>
              </a:spcBef>
              <a:buFont typeface="Arial" pitchFamily="34" charset="0"/>
              <a:buNone/>
              <a:defRPr sz="8200" b="1" kern="1200">
                <a:solidFill>
                  <a:schemeClr val="tx1"/>
                </a:solidFill>
                <a:latin typeface="+mn-lt"/>
                <a:ea typeface="+mn-ea"/>
                <a:cs typeface="+mn-cs"/>
              </a:defRPr>
            </a:lvl3pPr>
            <a:lvl4pPr marL="626464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4pPr>
            <a:lvl5pPr marL="8352861"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5pPr>
            <a:lvl6pPr marL="1044107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6pPr>
            <a:lvl7pPr marL="1252929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7pPr>
            <a:lvl8pPr marL="14617507"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8pPr>
            <a:lvl9pPr marL="1670572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9pPr>
          </a:lstStyle>
          <a:p>
            <a:pPr algn="ctr">
              <a:spcBef>
                <a:spcPts val="0"/>
              </a:spcBef>
              <a:spcAft>
                <a:spcPts val="1675"/>
              </a:spcAft>
            </a:pPr>
            <a:r>
              <a:rPr lang="tr-TR" sz="2500" dirty="0">
                <a:latin typeface="Times New Roman" pitchFamily="18" charset="0"/>
                <a:cs typeface="Times New Roman" pitchFamily="18" charset="0"/>
              </a:rPr>
              <a:t>Sonuçlar</a:t>
            </a:r>
          </a:p>
          <a:p>
            <a:pPr algn="just"/>
            <a:r>
              <a:rPr lang="tr-TR" sz="2000" b="0" dirty="0">
                <a:latin typeface="Times New Roman" pitchFamily="18" charset="0"/>
                <a:cs typeface="Times New Roman" pitchFamily="18" charset="0"/>
              </a:rPr>
              <a:t>Geliştirilen simülatörün ürettiği sonuç verisi üzerinde yapılan K-</a:t>
            </a:r>
            <a:r>
              <a:rPr lang="tr-TR" sz="2000" b="0" dirty="0" err="1">
                <a:latin typeface="Times New Roman" pitchFamily="18" charset="0"/>
                <a:cs typeface="Times New Roman" pitchFamily="18" charset="0"/>
              </a:rPr>
              <a:t>means</a:t>
            </a:r>
            <a:r>
              <a:rPr lang="tr-TR" sz="2000" b="0" dirty="0">
                <a:latin typeface="Times New Roman" pitchFamily="18" charset="0"/>
                <a:cs typeface="Times New Roman" pitchFamily="18" charset="0"/>
              </a:rPr>
              <a:t>++ kümeleme algoritması ile trafik türünün tahmini başarıyla yapılmıştır. Yapılan bu tahminler ve kullanılan yöntem gün içinde asansörün sonraki durak katını belirlemesi açısından yapılacak çalışmalarda büyük fayda sağlayacaktır. Trafik türünün değiştiğinin tespit edilmesi ile asansörün hangi kata öncelik vermesi gerektiği belirlenecek ve gün içinde hizmet kalitesi artırılabilecektir.</a:t>
            </a:r>
          </a:p>
        </p:txBody>
      </p:sp>
      <p:sp>
        <p:nvSpPr>
          <p:cNvPr id="27" name="Dikdörtgen 26"/>
          <p:cNvSpPr/>
          <p:nvPr/>
        </p:nvSpPr>
        <p:spPr>
          <a:xfrm>
            <a:off x="12601576" y="26901250"/>
            <a:ext cx="11991196" cy="462040"/>
          </a:xfrm>
          <a:prstGeom prst="rect">
            <a:avLst/>
          </a:prstGeom>
        </p:spPr>
        <p:txBody>
          <a:bodyPr wrap="square" lIns="76572" tIns="38286" rIns="76572" bIns="38286">
            <a:spAutoFit/>
          </a:bodyPr>
          <a:lstStyle/>
          <a:p>
            <a:pPr algn="ctr">
              <a:spcAft>
                <a:spcPts val="1675"/>
              </a:spcAft>
            </a:pPr>
            <a:r>
              <a:rPr lang="tr-TR" sz="2500" b="1" dirty="0">
                <a:latin typeface="Times New Roman" pitchFamily="18" charset="0"/>
                <a:cs typeface="Times New Roman" pitchFamily="18" charset="0"/>
              </a:rPr>
              <a:t>Ek A</a:t>
            </a:r>
            <a:endParaRPr lang="tr-TR" sz="2500" dirty="0">
              <a:latin typeface="Times New Roman" pitchFamily="18" charset="0"/>
              <a:cs typeface="Times New Roman" pitchFamily="18" charset="0"/>
            </a:endParaRPr>
          </a:p>
        </p:txBody>
      </p:sp>
      <p:pic>
        <p:nvPicPr>
          <p:cNvPr id="38" name="Picture 5" descr="C:\Users\MFA\Desktop\r.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3623005" y="27701846"/>
            <a:ext cx="10355833" cy="52060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89816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342</TotalTime>
  <Words>743</Words>
  <Application>Microsoft Office PowerPoint</Application>
  <PresentationFormat>Özel</PresentationFormat>
  <Paragraphs>76</Paragraphs>
  <Slides>1</Slides>
  <Notes>0</Notes>
  <HiddenSlides>0</HiddenSlides>
  <MMClips>0</MMClips>
  <ScaleCrop>false</ScaleCrop>
  <HeadingPairs>
    <vt:vector size="4" baseType="variant">
      <vt:variant>
        <vt:lpstr>Tema</vt:lpstr>
      </vt:variant>
      <vt:variant>
        <vt:i4>1</vt:i4>
      </vt:variant>
      <vt:variant>
        <vt:lpstr>Slayt Başlıkları</vt:lpstr>
      </vt:variant>
      <vt:variant>
        <vt:i4>1</vt:i4>
      </vt:variant>
    </vt:vector>
  </HeadingPairs>
  <TitlesOfParts>
    <vt:vector size="2" baseType="lpstr">
      <vt:lpstr>Ofis Teması</vt:lpstr>
      <vt:lpstr>Asansör Simülatörünün Ürettiği Sonuçlar Üzerinde Yapılan  K-means++ Kümeleme Çalışması ile Trafik Türünün Tahmini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MFA</dc:creator>
  <cp:lastModifiedBy>M. Fatih ADAK</cp:lastModifiedBy>
  <cp:revision>47</cp:revision>
  <dcterms:created xsi:type="dcterms:W3CDTF">2012-11-19T22:28:04Z</dcterms:created>
  <dcterms:modified xsi:type="dcterms:W3CDTF">2014-04-29T07:27:33Z</dcterms:modified>
</cp:coreProperties>
</file>